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heme/theme4.xml" ContentType="application/vnd.openxmlformats-officedocument.them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slideLayouts/slideLayout25.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Default Extension="wdp" ContentType="image/vnd.ms-photo"/>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92" r:id="rId5"/>
  </p:sldMasterIdLst>
  <p:notesMasterIdLst>
    <p:notesMasterId r:id="rId23"/>
  </p:notesMasterIdLst>
  <p:handoutMasterIdLst>
    <p:handoutMasterId r:id="rId24"/>
  </p:handoutMasterIdLst>
  <p:sldIdLst>
    <p:sldId id="844" r:id="rId6"/>
    <p:sldId id="845" r:id="rId7"/>
    <p:sldId id="830" r:id="rId8"/>
    <p:sldId id="833" r:id="rId9"/>
    <p:sldId id="836" r:id="rId10"/>
    <p:sldId id="837" r:id="rId11"/>
    <p:sldId id="838" r:id="rId12"/>
    <p:sldId id="834" r:id="rId13"/>
    <p:sldId id="831" r:id="rId14"/>
    <p:sldId id="839" r:id="rId15"/>
    <p:sldId id="847" r:id="rId16"/>
    <p:sldId id="840" r:id="rId17"/>
    <p:sldId id="841" r:id="rId18"/>
    <p:sldId id="832" r:id="rId19"/>
    <p:sldId id="842" r:id="rId20"/>
    <p:sldId id="835" r:id="rId21"/>
    <p:sldId id="846" r:id="rId22"/>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71C5"/>
    <a:srgbClr val="0C34BD"/>
    <a:srgbClr val="B3B3B3"/>
    <a:srgbClr val="6E6E6E"/>
    <a:srgbClr val="4A4A4A"/>
    <a:srgbClr val="5D1682"/>
    <a:srgbClr val="008564"/>
    <a:srgbClr val="4D4D4D"/>
    <a:srgbClr val="454545"/>
    <a:srgbClr val="1B1B1B"/>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127" autoAdjust="0"/>
    <p:restoredTop sz="91003" autoAdjust="0"/>
  </p:normalViewPr>
  <p:slideViewPr>
    <p:cSldViewPr snapToGrid="0">
      <p:cViewPr varScale="1">
        <p:scale>
          <a:sx n="86" d="100"/>
          <a:sy n="86" d="100"/>
        </p:scale>
        <p:origin x="-624" y="-90"/>
      </p:cViewPr>
      <p:guideLst>
        <p:guide orient="horz" pos="1316"/>
        <p:guide orient="horz" pos="3050"/>
        <p:guide orient="horz" pos="3189"/>
        <p:guide orient="horz" pos="975"/>
        <p:guide pos="5455"/>
        <p:guide pos="345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5098"/>
    </p:cViewPr>
  </p:sorterViewPr>
  <p:notesViewPr>
    <p:cSldViewPr snapToGrid="0">
      <p:cViewPr varScale="1">
        <p:scale>
          <a:sx n="55" d="100"/>
          <a:sy n="55" d="100"/>
        </p:scale>
        <p:origin x="1963" y="17"/>
      </p:cViewPr>
      <p:guideLst>
        <p:guide orient="horz" pos="2928"/>
        <p:guide pos="2208"/>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9/8/2019</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6CA5CC12-DEA3-4F95-9B3E-8BEAB1F9B4BC}"/>
              </a:ext>
            </a:extLst>
          </p:cNvPr>
          <p:cNvPicPr>
            <a:picLocks noChangeAspect="1"/>
          </p:cNvPicPr>
          <p:nvPr userDrawn="1"/>
        </p:nvPicPr>
        <p:blipFill rotWithShape="1">
          <a:blip r:embed="rId2"/>
          <a:srcRect l="4242" t="4142"/>
          <a:stretch/>
        </p:blipFill>
        <p:spPr>
          <a:xfrm>
            <a:off x="0" y="0"/>
            <a:ext cx="10972800" cy="6172200"/>
          </a:xfrm>
          <a:prstGeom prst="rect">
            <a:avLst/>
          </a:prstGeom>
        </p:spPr>
      </p:pic>
      <p:sp>
        <p:nvSpPr>
          <p:cNvPr id="5" name="Rectangle 4">
            <a:extLst>
              <a:ext uri="{FF2B5EF4-FFF2-40B4-BE49-F238E27FC236}">
                <a16:creationId xmlns=""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481661" y="5353031"/>
            <a:ext cx="952612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1" y="4405220"/>
            <a:ext cx="9568425" cy="982855"/>
          </a:xfrm>
        </p:spPr>
        <p:txBody>
          <a:bodyPr anchor="b">
            <a:noAutofit/>
          </a:bodyPr>
          <a:lstStyle>
            <a:lvl1pPr algn="l">
              <a:lnSpc>
                <a:spcPct val="90000"/>
              </a:lnSpc>
              <a:spcBef>
                <a:spcPts val="0"/>
              </a:spcBef>
              <a:defRPr sz="4600" b="1" cap="all" baseline="0">
                <a:solidFill>
                  <a:schemeClr val="tx1"/>
                </a:solidFill>
                <a:effectLst>
                  <a:outerShdw blurRad="114300" dist="50800" dir="2700000" sx="108000" sy="108000" algn="tl">
                    <a:srgbClr val="000000">
                      <a:alpha val="69000"/>
                    </a:srgbClr>
                  </a:outerShdw>
                </a:effectLst>
                <a:latin typeface="Trebuchet MS" panose="020B0603020202020204" pitchFamily="34" charset="0"/>
              </a:defRPr>
            </a:lvl1pPr>
          </a:lstStyle>
          <a:p>
            <a:r>
              <a:rPr lang="en-US" dirty="0"/>
              <a:t>CLICK TO EDIT MASTER TITLE STYLE</a:t>
            </a:r>
          </a:p>
        </p:txBody>
      </p:sp>
      <p:pic>
        <p:nvPicPr>
          <p:cNvPr id="9" name="Picture 8">
            <a:extLst>
              <a:ext uri="{FF2B5EF4-FFF2-40B4-BE49-F238E27FC236}">
                <a16:creationId xmlns="" xmlns:a16="http://schemas.microsoft.com/office/drawing/2014/main" id="{BC3E6B0E-0ADE-4545-99DE-33F243C91162}"/>
              </a:ext>
            </a:extLst>
          </p:cNvPr>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547273" y="3219565"/>
            <a:ext cx="2199959" cy="474500"/>
          </a:xfrm>
          <a:prstGeom prst="rect">
            <a:avLst/>
          </a:prstGeom>
        </p:spPr>
      </p:pic>
    </p:spTree>
    <p:extLst>
      <p:ext uri="{BB962C8B-B14F-4D97-AF65-F5344CB8AC3E}">
        <p14:creationId xmlns="" xmlns:p14="http://schemas.microsoft.com/office/powerpoint/2010/main" val="104303039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735E2365-640C-413B-BC37-0ABE05FFBA51}"/>
              </a:ext>
            </a:extLst>
          </p:cNvPr>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686" y="385"/>
            <a:ext cx="10971428" cy="6171429"/>
          </a:xfrm>
          <a:prstGeom prst="rect">
            <a:avLst/>
          </a:prstGeom>
        </p:spPr>
      </p:pic>
      <p:sp>
        <p:nvSpPr>
          <p:cNvPr id="3" name="Rectangle 2"/>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 xmlns:p14="http://schemas.microsoft.com/office/powerpoint/2010/main" val="395135642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D27C490-0632-45F9-8994-CF7C006FC33F}"/>
              </a:ext>
            </a:extLst>
          </p:cNvPr>
          <p:cNvPicPr>
            <a:picLocks noChangeAspect="1"/>
          </p:cNvPicPr>
          <p:nvPr userDrawn="1"/>
        </p:nvPicPr>
        <p:blipFill rotWithShape="1">
          <a:blip r:embed="rId2">
            <a:extLst>
              <a:ext uri="{28A0092B-C50C-407E-A947-70E740481C1C}">
                <a14:useLocalDpi xmlns="" xmlns:a14="http://schemas.microsoft.com/office/drawing/2010/main" val="0"/>
              </a:ext>
            </a:extLst>
          </a:blip>
          <a:srcRect/>
          <a:stretch/>
        </p:blipFill>
        <p:spPr>
          <a:xfrm flipH="1">
            <a:off x="0" y="0"/>
            <a:ext cx="10972800" cy="6172200"/>
          </a:xfrm>
          <a:prstGeom prst="rect">
            <a:avLst/>
          </a:prstGeom>
        </p:spPr>
      </p:pic>
      <p:sp>
        <p:nvSpPr>
          <p:cNvPr id="9" name="Rectangle 8">
            <a:extLst>
              <a:ext uri="{FF2B5EF4-FFF2-40B4-BE49-F238E27FC236}">
                <a16:creationId xmlns="" xmlns:a16="http://schemas.microsoft.com/office/drawing/2014/main" id="{C2D03C3D-6CAA-444D-B523-AEA8C51BB3D3}"/>
              </a:ext>
            </a:extLst>
          </p:cNvPr>
          <p:cNvSpPr/>
          <p:nvPr userDrawn="1"/>
        </p:nvSpPr>
        <p:spPr>
          <a:xfrm>
            <a:off x="0" y="0"/>
            <a:ext cx="10972800" cy="6172200"/>
          </a:xfrm>
          <a:prstGeom prst="rect">
            <a:avLst/>
          </a:prstGeom>
          <a:gradFill>
            <a:gsLst>
              <a:gs pos="24000">
                <a:schemeClr val="bg1">
                  <a:alpha val="0"/>
                </a:schemeClr>
              </a:gs>
              <a:gs pos="100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80088" y="4127421"/>
            <a:ext cx="6107187" cy="1373939"/>
          </a:xfrm>
        </p:spPr>
        <p:txBody>
          <a:bodyPr anchor="b"/>
          <a:lstStyle>
            <a:lvl1pPr algn="r">
              <a:defRPr sz="4600">
                <a:solidFill>
                  <a:schemeClr val="tx1"/>
                </a:solidFill>
              </a:defRPr>
            </a:lvl1pPr>
          </a:lstStyle>
          <a:p>
            <a:r>
              <a:rPr lang="en-US" dirty="0"/>
              <a:t>Click to edit Master title style</a:t>
            </a:r>
          </a:p>
        </p:txBody>
      </p:sp>
    </p:spTree>
    <p:extLst>
      <p:ext uri="{BB962C8B-B14F-4D97-AF65-F5344CB8AC3E}">
        <p14:creationId xmlns="" xmlns:p14="http://schemas.microsoft.com/office/powerpoint/2010/main" val="317511054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6FAE255C-17FD-4ACD-93D1-249CC22B46B7}"/>
              </a:ext>
            </a:extLst>
          </p:cNvPr>
          <p:cNvSpPr/>
          <p:nvPr userDrawn="1"/>
        </p:nvSpPr>
        <p:spPr>
          <a:xfrm>
            <a:off x="0" y="0"/>
            <a:ext cx="10972800" cy="6172200"/>
          </a:xfrm>
          <a:prstGeom prst="rect">
            <a:avLst/>
          </a:prstGeom>
          <a:solidFill>
            <a:srgbClr val="9E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 xmlns:a16="http://schemas.microsoft.com/office/drawing/2014/main" id="{12D3C685-D41A-4316-A4E7-7D079BF99E29}"/>
              </a:ext>
            </a:extLst>
          </p:cNvPr>
          <p:cNvPicPr>
            <a:picLocks noChangeAspect="1"/>
          </p:cNvPicPr>
          <p:nvPr userDrawn="1"/>
        </p:nvPicPr>
        <p:blipFill>
          <a:blip r:embed="rId2"/>
          <a:stretch>
            <a:fillRect/>
          </a:stretch>
        </p:blipFill>
        <p:spPr>
          <a:xfrm>
            <a:off x="4206129" y="910278"/>
            <a:ext cx="2560542" cy="2280102"/>
          </a:xfrm>
          <a:prstGeom prst="rect">
            <a:avLst/>
          </a:prstGeom>
        </p:spPr>
      </p:pic>
      <p:sp>
        <p:nvSpPr>
          <p:cNvPr id="2" name="Title 1"/>
          <p:cNvSpPr>
            <a:spLocks noGrp="1"/>
          </p:cNvSpPr>
          <p:nvPr>
            <p:ph type="title"/>
          </p:nvPr>
        </p:nvSpPr>
        <p:spPr>
          <a:xfrm>
            <a:off x="498348" y="3814403"/>
            <a:ext cx="9976104" cy="590931"/>
          </a:xfrm>
        </p:spPr>
        <p:txBody>
          <a:bodyPr/>
          <a:lstStyle>
            <a:lvl1pPr algn="ctr">
              <a:defRPr sz="40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498348" y="4479006"/>
            <a:ext cx="9976104" cy="525463"/>
          </a:xfrm>
        </p:spPr>
        <p:txBody>
          <a:bodyPr/>
          <a:lstStyle>
            <a:lvl1pPr marL="0" indent="0" algn="ctr">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 xmlns:p14="http://schemas.microsoft.com/office/powerpoint/2010/main" val="26467359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E7354D00-25B8-4729-8431-494F11BFDC7C}"/>
              </a:ext>
            </a:extLst>
          </p:cNvPr>
          <p:cNvPicPr>
            <a:picLocks noChangeAspect="1"/>
          </p:cNvPicPr>
          <p:nvPr userDrawn="1"/>
        </p:nvPicPr>
        <p:blipFill>
          <a:blip r:embed="rId2"/>
          <a:stretch>
            <a:fillRect/>
          </a:stretch>
        </p:blipFill>
        <p:spPr>
          <a:xfrm>
            <a:off x="686" y="386"/>
            <a:ext cx="10971428" cy="6171429"/>
          </a:xfrm>
          <a:prstGeom prst="rect">
            <a:avLst/>
          </a:prstGeom>
        </p:spPr>
      </p:pic>
      <p:sp>
        <p:nvSpPr>
          <p:cNvPr id="6" name="Rectangle 5">
            <a:extLst>
              <a:ext uri="{FF2B5EF4-FFF2-40B4-BE49-F238E27FC236}">
                <a16:creationId xmlns="" xmlns:a16="http://schemas.microsoft.com/office/drawing/2014/main" id="{6208C71A-8F88-4905-8530-066C648740D6}"/>
              </a:ext>
            </a:extLst>
          </p:cNvPr>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ctr">
              <a:defRPr sz="2000">
                <a:solidFill>
                  <a:schemeClr val="tx1"/>
                </a:solidFill>
              </a:defRPr>
            </a:lvl1pPr>
          </a:lstStyle>
          <a:p>
            <a:r>
              <a:rPr lang="en-US" dirty="0"/>
              <a:t>Click to edit Master title style</a:t>
            </a:r>
          </a:p>
        </p:txBody>
      </p:sp>
    </p:spTree>
    <p:extLst>
      <p:ext uri="{BB962C8B-B14F-4D97-AF65-F5344CB8AC3E}">
        <p14:creationId xmlns="" xmlns:p14="http://schemas.microsoft.com/office/powerpoint/2010/main" val="400035806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70988284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3200">
                <a:solidFill>
                  <a:schemeClr val="bg1"/>
                </a:solidFill>
              </a:defRPr>
            </a:lvl1pPr>
          </a:lstStyle>
          <a:p>
            <a:r>
              <a:rPr lang="en-US" dirty="0"/>
              <a:t>Click to edit Master title style</a:t>
            </a:r>
          </a:p>
        </p:txBody>
      </p:sp>
    </p:spTree>
    <p:extLst>
      <p:ext uri="{BB962C8B-B14F-4D97-AF65-F5344CB8AC3E}">
        <p14:creationId xmlns="" xmlns:p14="http://schemas.microsoft.com/office/powerpoint/2010/main" val="98074324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038A185-0487-467E-B002-17F379CB7D5D}"/>
              </a:ext>
            </a:extLst>
          </p:cNvPr>
          <p:cNvPicPr>
            <a:picLocks noChangeAspect="1"/>
          </p:cNvPicPr>
          <p:nvPr userDrawn="1"/>
        </p:nvPicPr>
        <p:blipFill rotWithShape="1">
          <a:blip r:embed="rId2">
            <a:extLst>
              <a:ext uri="{28A0092B-C50C-407E-A947-70E740481C1C}">
                <a14:useLocalDpi xmlns="" xmlns:a14="http://schemas.microsoft.com/office/drawing/2010/main" val="0"/>
              </a:ext>
            </a:extLst>
          </a:blip>
          <a:srcRect/>
          <a:stretch/>
        </p:blipFill>
        <p:spPr>
          <a:xfrm flipV="1">
            <a:off x="0" y="0"/>
            <a:ext cx="10972800" cy="6172200"/>
          </a:xfrm>
          <a:prstGeom prst="rect">
            <a:avLst/>
          </a:prstGeom>
        </p:spPr>
      </p:pic>
      <p:sp>
        <p:nvSpPr>
          <p:cNvPr id="2" name="Rectangle 1">
            <a:extLst>
              <a:ext uri="{FF2B5EF4-FFF2-40B4-BE49-F238E27FC236}">
                <a16:creationId xmlns="" xmlns:a16="http://schemas.microsoft.com/office/drawing/2014/main" id="{09AE7915-91FA-48E0-8AE5-AE809A6875AC}"/>
              </a:ext>
            </a:extLst>
          </p:cNvPr>
          <p:cNvSpPr/>
          <p:nvPr userDrawn="1"/>
        </p:nvSpPr>
        <p:spPr>
          <a:xfrm>
            <a:off x="0" y="0"/>
            <a:ext cx="10972800" cy="6172200"/>
          </a:xfrm>
          <a:prstGeom prst="rect">
            <a:avLst/>
          </a:prstGeom>
          <a:gradFill>
            <a:gsLst>
              <a:gs pos="0">
                <a:schemeClr val="bg1">
                  <a:alpha val="62000"/>
                </a:schemeClr>
              </a:gs>
              <a:gs pos="69000">
                <a:schemeClr val="bg1">
                  <a:alpha val="7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08991943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a:buClr>
                <a:schemeClr val="accent1"/>
              </a:buClr>
              <a:defRPr/>
            </a:lvl2pPr>
            <a:lvl4pPr>
              <a:buClr>
                <a:schemeClr val="accent1"/>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548640" y="16459"/>
            <a:ext cx="3474720" cy="296266"/>
          </a:xfrm>
          <a:prstGeom prst="rect">
            <a:avLst/>
          </a:prstGeom>
        </p:spPr>
        <p:txBody>
          <a:bodyPr/>
          <a:lstStyle/>
          <a:p>
            <a:r>
              <a:rPr lang="el-GR" dirty="0"/>
              <a:t>Χειμώνας 2011</a:t>
            </a:r>
            <a:endParaRPr lang="en-US" dirty="0"/>
          </a:p>
        </p:txBody>
      </p:sp>
      <p:sp>
        <p:nvSpPr>
          <p:cNvPr id="5" name="Footer Placeholder 4"/>
          <p:cNvSpPr>
            <a:spLocks noGrp="1"/>
          </p:cNvSpPr>
          <p:nvPr>
            <p:ph type="ftr" sz="quarter" idx="11"/>
          </p:nvPr>
        </p:nvSpPr>
        <p:spPr>
          <a:xfrm>
            <a:off x="4114800" y="16459"/>
            <a:ext cx="4937760" cy="296266"/>
          </a:xfrm>
          <a:prstGeom prst="rect">
            <a:avLst/>
          </a:prstGeom>
        </p:spPr>
        <p:txBody>
          <a:bodyPr/>
          <a:lstStyle/>
          <a:p>
            <a:r>
              <a:rPr lang="en-US" dirty="0"/>
              <a:t>CS-409: </a:t>
            </a:r>
            <a:r>
              <a:rPr lang="el-GR" dirty="0" err="1"/>
              <a:t>Αντικειμενοστρεφής</a:t>
            </a:r>
            <a:r>
              <a:rPr lang="el-GR" dirty="0"/>
              <a:t> </a:t>
            </a:r>
            <a:r>
              <a:rPr lang="el-GR" dirty="0" err="1"/>
              <a:t>Προγραμματισμος</a:t>
            </a:r>
            <a:endParaRPr lang="en-US" dirty="0"/>
          </a:p>
        </p:txBody>
      </p:sp>
      <p:sp>
        <p:nvSpPr>
          <p:cNvPr id="6" name="Slide Number Placeholder 5"/>
          <p:cNvSpPr>
            <a:spLocks noGrp="1"/>
          </p:cNvSpPr>
          <p:nvPr>
            <p:ph type="sldNum" sz="quarter" idx="12"/>
          </p:nvPr>
        </p:nvSpPr>
        <p:spPr>
          <a:xfrm>
            <a:off x="9144000" y="16459"/>
            <a:ext cx="1280160" cy="296266"/>
          </a:xfrm>
          <a:prstGeom prst="rect">
            <a:avLst/>
          </a:prstGeom>
        </p:spPr>
        <p:txBody>
          <a:bodyPr/>
          <a:lstStyle/>
          <a:p>
            <a:fld id="{81A9E46F-7BA3-46CF-8DB8-B01995389C81}"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 xmlns:a14="http://schemas.microsoft.com/office/drawing/2010/main" val="0"/>
              </a:ext>
            </a:extLst>
          </a:blip>
          <a:srcRect l="18602" r="1"/>
          <a:stretch/>
        </p:blipFill>
        <p:spPr>
          <a:xfrm>
            <a:off x="2046279" y="0"/>
            <a:ext cx="8932345" cy="6178222"/>
          </a:xfrm>
          <a:prstGeom prst="rect">
            <a:avLst/>
          </a:prstGeom>
        </p:spPr>
      </p:pic>
      <p:sp>
        <p:nvSpPr>
          <p:cNvPr id="2" name="Title 1"/>
          <p:cNvSpPr>
            <a:spLocks noGrp="1"/>
          </p:cNvSpPr>
          <p:nvPr>
            <p:ph type="ctrTitle"/>
          </p:nvPr>
        </p:nvSpPr>
        <p:spPr>
          <a:xfrm>
            <a:off x="5074069" y="2033686"/>
            <a:ext cx="5579753" cy="2165938"/>
          </a:xfrm>
        </p:spPr>
        <p:txBody>
          <a:bodyPr anchor="ctr">
            <a:normAutofit/>
          </a:bodyPr>
          <a:lstStyle>
            <a:lvl1pPr algn="l">
              <a:spcAft>
                <a:spcPts val="1080"/>
              </a:spcAft>
              <a:defRPr sz="3600" cap="all" baseline="0">
                <a:solidFill>
                  <a:schemeClr val="bg1"/>
                </a:solidFill>
              </a:defRPr>
            </a:lvl1pPr>
          </a:lstStyle>
          <a:p>
            <a:endParaRPr lang="en-US" dirty="0"/>
          </a:p>
        </p:txBody>
      </p:sp>
      <p:sp>
        <p:nvSpPr>
          <p:cNvPr id="3" name="Subtitle 2"/>
          <p:cNvSpPr>
            <a:spLocks noGrp="1"/>
          </p:cNvSpPr>
          <p:nvPr>
            <p:ph type="subTitle" idx="1" hasCustomPrompt="1"/>
          </p:nvPr>
        </p:nvSpPr>
        <p:spPr>
          <a:xfrm>
            <a:off x="7419109" y="4169094"/>
            <a:ext cx="3234713" cy="383135"/>
          </a:xfrm>
        </p:spPr>
        <p:txBody>
          <a:bodyPr>
            <a:normAutofit/>
          </a:bodyPr>
          <a:lstStyle>
            <a:lvl1pPr marL="0" indent="0" algn="l">
              <a:buNone/>
              <a:defRPr sz="1530">
                <a:solidFill>
                  <a:schemeClr val="bg1"/>
                </a:solidFill>
              </a:defRPr>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dirty="0"/>
              <a:t>Date</a:t>
            </a:r>
          </a:p>
        </p:txBody>
      </p:sp>
      <p:sp>
        <p:nvSpPr>
          <p:cNvPr id="12" name="Text Placeholder 11"/>
          <p:cNvSpPr>
            <a:spLocks noGrp="1"/>
          </p:cNvSpPr>
          <p:nvPr>
            <p:ph type="body" sz="quarter" idx="10" hasCustomPrompt="1"/>
          </p:nvPr>
        </p:nvSpPr>
        <p:spPr>
          <a:xfrm>
            <a:off x="7419499" y="4640580"/>
            <a:ext cx="3234690" cy="1068242"/>
          </a:xfrm>
        </p:spPr>
        <p:txBody>
          <a:bodyPr>
            <a:normAutofit/>
          </a:bodyPr>
          <a:lstStyle>
            <a:lvl1pPr marL="0" indent="0" algn="l" defTabSz="822960" rtl="0" eaLnBrk="1" latinLnBrk="0" hangingPunct="1">
              <a:lnSpc>
                <a:spcPct val="100000"/>
              </a:lnSpc>
              <a:spcBef>
                <a:spcPts val="900"/>
              </a:spcBef>
              <a:buClr>
                <a:schemeClr val="accent3"/>
              </a:buClr>
              <a:buFont typeface="Arial"/>
              <a:buNone/>
              <a:defRPr lang="en-US" sz="1530" kern="1200" baseline="0" dirty="0" smtClean="0">
                <a:solidFill>
                  <a:schemeClr val="bg1"/>
                </a:solidFill>
                <a:latin typeface="+mn-lt"/>
                <a:ea typeface="+mn-ea"/>
                <a:cs typeface="+mn-cs"/>
              </a:defRPr>
            </a:lvl1pPr>
          </a:lstStyle>
          <a:p>
            <a:pPr lvl="0"/>
            <a:r>
              <a:rPr lang="en-US" dirty="0"/>
              <a:t>Name of Presenter</a:t>
            </a:r>
          </a:p>
        </p:txBody>
      </p:sp>
      <p:sp>
        <p:nvSpPr>
          <p:cNvPr id="18" name="Rectangle 17"/>
          <p:cNvSpPr/>
          <p:nvPr userDrawn="1"/>
        </p:nvSpPr>
        <p:spPr>
          <a:xfrm>
            <a:off x="7419109" y="5708822"/>
            <a:ext cx="1173398" cy="203133"/>
          </a:xfrm>
          <a:prstGeom prst="rect">
            <a:avLst/>
          </a:prstGeom>
        </p:spPr>
        <p:txBody>
          <a:bodyPr wrap="none" lIns="0" rIns="0">
            <a:spAutoFit/>
          </a:bodyPr>
          <a:lstStyle/>
          <a:p>
            <a:r>
              <a:rPr lang="en-US" sz="720" dirty="0">
                <a:solidFill>
                  <a:schemeClr val="bg1"/>
                </a:solidFill>
                <a:latin typeface="Century Gothic" pitchFamily="34" charset="0"/>
              </a:rPr>
              <a:t>© </a:t>
            </a:r>
            <a:r>
              <a:rPr lang="en-US" sz="720" dirty="0" err="1">
                <a:solidFill>
                  <a:schemeClr val="bg1"/>
                </a:solidFill>
                <a:latin typeface="Century Gothic" pitchFamily="34" charset="0"/>
              </a:rPr>
              <a:t>ExlService</a:t>
            </a:r>
            <a:r>
              <a:rPr lang="en-US" sz="720" baseline="0" dirty="0">
                <a:solidFill>
                  <a:schemeClr val="bg1"/>
                </a:solidFill>
                <a:latin typeface="Century Gothic" pitchFamily="34" charset="0"/>
              </a:rPr>
              <a:t> Holdings, Inc. </a:t>
            </a:r>
            <a:endParaRPr lang="en-US" sz="720" dirty="0"/>
          </a:p>
        </p:txBody>
      </p:sp>
    </p:spTree>
    <p:extLst>
      <p:ext uri="{BB962C8B-B14F-4D97-AF65-F5344CB8AC3E}">
        <p14:creationId xmlns="" xmlns:p14="http://schemas.microsoft.com/office/powerpoint/2010/main" val="285808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13"/>
          <p:cNvSpPr/>
          <p:nvPr userDrawn="1"/>
        </p:nvSpPr>
        <p:spPr>
          <a:xfrm>
            <a:off x="0" y="0"/>
            <a:ext cx="9759337" cy="687414"/>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9830650" y="77454"/>
            <a:ext cx="823172" cy="529916"/>
          </a:xfrm>
          <a:prstGeom prst="rect">
            <a:avLst/>
          </a:prstGeom>
          <a:noFill/>
          <a:ln>
            <a:noFill/>
          </a:ln>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17220" indent="-205740">
              <a:buClr>
                <a:schemeClr val="tx1"/>
              </a:buClr>
              <a:buFont typeface="Arial" pitchFamily="34" charset="0"/>
              <a:buChar char="-"/>
              <a:defRPr/>
            </a:lvl2pPr>
            <a:lvl3pPr marL="978694" indent="-155734">
              <a:defRPr/>
            </a:lvl3pPr>
            <a:lvl4pPr marL="1385888" indent="-151448">
              <a:defRPr/>
            </a:lvl4pPr>
            <a:lvl5pPr marL="1801654" indent="-15573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548640" y="80043"/>
            <a:ext cx="8661747" cy="527328"/>
          </a:xfrm>
        </p:spPr>
        <p:txBody>
          <a:bodyPr anchor="ctr">
            <a:normAutofit/>
          </a:bodyPr>
          <a:lstStyle>
            <a:lvl1pPr marL="0" indent="0">
              <a:buNone/>
              <a:defRPr sz="2070" b="1" cap="all" baseline="0">
                <a:solidFill>
                  <a:schemeClr val="bg1"/>
                </a:solidFill>
              </a:defRPr>
            </a:lvl1pPr>
          </a:lstStyle>
          <a:p>
            <a:pPr lvl="0"/>
            <a:r>
              <a:rPr lang="en-US" dirty="0"/>
              <a:t>Click to edit Page Heading</a:t>
            </a:r>
          </a:p>
        </p:txBody>
      </p:sp>
      <p:grpSp>
        <p:nvGrpSpPr>
          <p:cNvPr id="16" name="Group 15"/>
          <p:cNvGrpSpPr/>
          <p:nvPr userDrawn="1"/>
        </p:nvGrpSpPr>
        <p:grpSpPr>
          <a:xfrm>
            <a:off x="5634856" y="5902831"/>
            <a:ext cx="5337944" cy="269369"/>
            <a:chOff x="6260951" y="6558701"/>
            <a:chExt cx="5931049" cy="299299"/>
          </a:xfrm>
        </p:grpSpPr>
        <p:sp>
          <p:nvSpPr>
            <p:cNvPr id="17"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userDrawn="1"/>
        </p:nvSpPr>
        <p:spPr>
          <a:xfrm>
            <a:off x="8207358" y="5985765"/>
            <a:ext cx="1871618" cy="124650"/>
          </a:xfrm>
          <a:prstGeom prst="rect">
            <a:avLst/>
          </a:prstGeom>
          <a:noFill/>
        </p:spPr>
        <p:txBody>
          <a:bodyPr wrap="square" lIns="0" tIns="0" rIns="0" bIns="0" rtlCol="0">
            <a:spAutoFit/>
          </a:bodyPr>
          <a:lstStyle/>
          <a:p>
            <a:pPr algn="r"/>
            <a:fld id="{79C7C16D-3FCE-4FD9-B5D5-8D283AC2A2D0}" type="datetime4">
              <a:rPr lang="en-US" sz="810" smtClean="0">
                <a:solidFill>
                  <a:schemeClr val="bg1"/>
                </a:solidFill>
              </a:rPr>
              <a:pPr algn="r"/>
              <a:t>September 8, 2019</a:t>
            </a:fld>
            <a:endParaRPr lang="en-US" sz="810" dirty="0">
              <a:solidFill>
                <a:schemeClr val="bg1"/>
              </a:solidFill>
            </a:endParaRPr>
          </a:p>
        </p:txBody>
      </p:sp>
      <p:sp>
        <p:nvSpPr>
          <p:cNvPr id="20" name="TextBox 19"/>
          <p:cNvSpPr txBox="1"/>
          <p:nvPr userDrawn="1"/>
        </p:nvSpPr>
        <p:spPr>
          <a:xfrm>
            <a:off x="10352761" y="5983985"/>
            <a:ext cx="301061" cy="124650"/>
          </a:xfrm>
          <a:prstGeom prst="rect">
            <a:avLst/>
          </a:prstGeom>
          <a:noFill/>
        </p:spPr>
        <p:txBody>
          <a:bodyPr wrap="square" lIns="0" tIns="0" rIns="0" bIns="0" rtlCol="0">
            <a:spAutoFit/>
          </a:bodyPr>
          <a:lstStyle/>
          <a:p>
            <a:pPr algn="r"/>
            <a:fld id="{13DD8D3D-9F5D-40B5-8723-5F4A9233747C}" type="slidenum">
              <a:rPr lang="en-US" sz="810" smtClean="0">
                <a:solidFill>
                  <a:schemeClr val="bg1"/>
                </a:solidFill>
              </a:rPr>
              <a:pPr algn="r"/>
              <a:t>‹#›</a:t>
            </a:fld>
            <a:endParaRPr lang="en-US" sz="810" dirty="0">
              <a:solidFill>
                <a:schemeClr val="bg1"/>
              </a:solidFill>
            </a:endParaRPr>
          </a:p>
        </p:txBody>
      </p:sp>
    </p:spTree>
    <p:extLst>
      <p:ext uri="{BB962C8B-B14F-4D97-AF65-F5344CB8AC3E}">
        <p14:creationId xmlns="" xmlns:p14="http://schemas.microsoft.com/office/powerpoint/2010/main" val="180751928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6CA5CC12-DEA3-4F95-9B3E-8BEAB1F9B4BC}"/>
              </a:ext>
            </a:extLst>
          </p:cNvPr>
          <p:cNvPicPr>
            <a:picLocks noChangeAspect="1"/>
          </p:cNvPicPr>
          <p:nvPr userDrawn="1"/>
        </p:nvPicPr>
        <p:blipFill rotWithShape="1">
          <a:blip r:embed="rId2"/>
          <a:srcRect l="4242" t="4142"/>
          <a:stretch/>
        </p:blipFill>
        <p:spPr>
          <a:xfrm>
            <a:off x="0" y="0"/>
            <a:ext cx="10972800" cy="6172200"/>
          </a:xfrm>
          <a:prstGeom prst="rect">
            <a:avLst/>
          </a:prstGeom>
        </p:spPr>
      </p:pic>
      <p:sp>
        <p:nvSpPr>
          <p:cNvPr id="5" name="Rectangle 4">
            <a:extLst>
              <a:ext uri="{FF2B5EF4-FFF2-40B4-BE49-F238E27FC236}">
                <a16:creationId xmlns=""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672595" y="4747221"/>
            <a:ext cx="3456745" cy="745571"/>
          </a:xfrm>
          <a:prstGeom prst="rect">
            <a:avLst/>
          </a:prstGeom>
        </p:spPr>
      </p:pic>
    </p:spTree>
    <p:extLst>
      <p:ext uri="{BB962C8B-B14F-4D97-AF65-F5344CB8AC3E}">
        <p14:creationId xmlns="" xmlns:p14="http://schemas.microsoft.com/office/powerpoint/2010/main" val="19050777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9" name="Rectangle 13"/>
          <p:cNvSpPr/>
          <p:nvPr userDrawn="1"/>
        </p:nvSpPr>
        <p:spPr>
          <a:xfrm>
            <a:off x="0" y="0"/>
            <a:ext cx="9759337" cy="687414"/>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9830650" y="77454"/>
            <a:ext cx="823172" cy="529916"/>
          </a:xfrm>
          <a:prstGeom prst="rect">
            <a:avLst/>
          </a:prstGeom>
          <a:noFill/>
          <a:ln>
            <a:noFill/>
          </a:ln>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48640" y="2057401"/>
            <a:ext cx="9875520" cy="3703319"/>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548640" y="80043"/>
            <a:ext cx="8661747" cy="527328"/>
          </a:xfrm>
        </p:spPr>
        <p:txBody>
          <a:bodyPr anchor="ctr">
            <a:normAutofit/>
          </a:bodyPr>
          <a:lstStyle>
            <a:lvl1pPr marL="0" indent="0">
              <a:buNone/>
              <a:defRPr sz="2070" b="1" cap="all" baseline="0">
                <a:solidFill>
                  <a:schemeClr val="bg1"/>
                </a:solidFill>
              </a:defRPr>
            </a:lvl1pPr>
          </a:lstStyle>
          <a:p>
            <a:pPr lvl="0"/>
            <a:r>
              <a:rPr lang="en-US" dirty="0"/>
              <a:t>Click to edit Page Heading</a:t>
            </a:r>
          </a:p>
        </p:txBody>
      </p:sp>
      <p:sp>
        <p:nvSpPr>
          <p:cNvPr id="16" name="Text Placeholder 15"/>
          <p:cNvSpPr>
            <a:spLocks noGrp="1"/>
          </p:cNvSpPr>
          <p:nvPr>
            <p:ph type="body" sz="quarter" idx="14" hasCustomPrompt="1"/>
          </p:nvPr>
        </p:nvSpPr>
        <p:spPr>
          <a:xfrm>
            <a:off x="548640" y="1484472"/>
            <a:ext cx="9875520" cy="572928"/>
          </a:xfrm>
        </p:spPr>
        <p:txBody>
          <a:bodyPr anchor="ctr">
            <a:normAutofit/>
          </a:bodyPr>
          <a:lstStyle>
            <a:lvl1pPr marL="0" indent="0">
              <a:buNone/>
              <a:defRPr sz="1980" b="1"/>
            </a:lvl1pPr>
          </a:lstStyle>
          <a:p>
            <a:pPr lvl="0"/>
            <a:r>
              <a:rPr lang="en-US" dirty="0"/>
              <a:t>Click to edit Subtitle</a:t>
            </a:r>
          </a:p>
        </p:txBody>
      </p:sp>
      <p:grpSp>
        <p:nvGrpSpPr>
          <p:cNvPr id="17" name="Group 16"/>
          <p:cNvGrpSpPr/>
          <p:nvPr userDrawn="1"/>
        </p:nvGrpSpPr>
        <p:grpSpPr>
          <a:xfrm>
            <a:off x="5634856" y="5902831"/>
            <a:ext cx="5337944" cy="269369"/>
            <a:chOff x="6260951" y="6558701"/>
            <a:chExt cx="5931049" cy="299299"/>
          </a:xfrm>
        </p:grpSpPr>
        <p:sp>
          <p:nvSpPr>
            <p:cNvPr id="21"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userDrawn="1"/>
        </p:nvSpPr>
        <p:spPr>
          <a:xfrm>
            <a:off x="8207358" y="5985765"/>
            <a:ext cx="1871618" cy="124650"/>
          </a:xfrm>
          <a:prstGeom prst="rect">
            <a:avLst/>
          </a:prstGeom>
          <a:noFill/>
        </p:spPr>
        <p:txBody>
          <a:bodyPr wrap="square" lIns="0" tIns="0" rIns="0" bIns="0" rtlCol="0">
            <a:spAutoFit/>
          </a:bodyPr>
          <a:lstStyle/>
          <a:p>
            <a:pPr algn="r"/>
            <a:fld id="{79C7C16D-3FCE-4FD9-B5D5-8D283AC2A2D0}" type="datetime4">
              <a:rPr lang="en-US" sz="810" smtClean="0">
                <a:solidFill>
                  <a:schemeClr val="bg1"/>
                </a:solidFill>
              </a:rPr>
              <a:pPr algn="r"/>
              <a:t>September 8, 2019</a:t>
            </a:fld>
            <a:endParaRPr lang="en-US" sz="810" dirty="0">
              <a:solidFill>
                <a:schemeClr val="bg1"/>
              </a:solidFill>
            </a:endParaRPr>
          </a:p>
        </p:txBody>
      </p:sp>
      <p:sp>
        <p:nvSpPr>
          <p:cNvPr id="24" name="TextBox 23"/>
          <p:cNvSpPr txBox="1"/>
          <p:nvPr userDrawn="1"/>
        </p:nvSpPr>
        <p:spPr>
          <a:xfrm>
            <a:off x="10352761" y="5983985"/>
            <a:ext cx="301061" cy="124650"/>
          </a:xfrm>
          <a:prstGeom prst="rect">
            <a:avLst/>
          </a:prstGeom>
          <a:noFill/>
        </p:spPr>
        <p:txBody>
          <a:bodyPr wrap="square" lIns="0" tIns="0" rIns="0" bIns="0" rtlCol="0">
            <a:spAutoFit/>
          </a:bodyPr>
          <a:lstStyle/>
          <a:p>
            <a:pPr algn="r"/>
            <a:fld id="{13DD8D3D-9F5D-40B5-8723-5F4A9233747C}" type="slidenum">
              <a:rPr lang="en-US" sz="810" smtClean="0">
                <a:solidFill>
                  <a:schemeClr val="bg1"/>
                </a:solidFill>
              </a:rPr>
              <a:pPr algn="r"/>
              <a:t>‹#›</a:t>
            </a:fld>
            <a:endParaRPr lang="en-US" sz="810" dirty="0">
              <a:solidFill>
                <a:schemeClr val="bg1"/>
              </a:solidFill>
            </a:endParaRPr>
          </a:p>
        </p:txBody>
      </p:sp>
    </p:spTree>
    <p:extLst>
      <p:ext uri="{BB962C8B-B14F-4D97-AF65-F5344CB8AC3E}">
        <p14:creationId xmlns="" xmlns:p14="http://schemas.microsoft.com/office/powerpoint/2010/main" val="42807142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3" name="Rectangle 13"/>
          <p:cNvSpPr/>
          <p:nvPr userDrawn="1"/>
        </p:nvSpPr>
        <p:spPr>
          <a:xfrm>
            <a:off x="0" y="0"/>
            <a:ext cx="9759337" cy="687414"/>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7"/>
          <p:cNvSpPr>
            <a:spLocks noGrp="1"/>
          </p:cNvSpPr>
          <p:nvPr>
            <p:ph type="body" sz="quarter" idx="13" hasCustomPrompt="1"/>
          </p:nvPr>
        </p:nvSpPr>
        <p:spPr>
          <a:xfrm>
            <a:off x="548640" y="80043"/>
            <a:ext cx="8661747" cy="527328"/>
          </a:xfrm>
        </p:spPr>
        <p:txBody>
          <a:bodyPr anchor="ctr">
            <a:normAutofit/>
          </a:bodyPr>
          <a:lstStyle>
            <a:lvl1pPr marL="0" indent="0">
              <a:buNone/>
              <a:defRPr sz="2070" b="1" cap="all" baseline="0">
                <a:solidFill>
                  <a:schemeClr val="bg1"/>
                </a:solidFill>
              </a:defRPr>
            </a:lvl1pPr>
          </a:lstStyle>
          <a:p>
            <a:pPr lvl="0"/>
            <a:r>
              <a:rPr lang="en-US" dirty="0"/>
              <a:t>Click to edit Page Heading</a:t>
            </a:r>
          </a:p>
        </p:txBody>
      </p:sp>
      <p:sp>
        <p:nvSpPr>
          <p:cNvPr id="2" name="Title 1"/>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4"/>
          </p:nvPr>
        </p:nvSpPr>
        <p:spPr>
          <a:xfrm>
            <a:off x="548640" y="1631632"/>
            <a:ext cx="4737581" cy="4143917"/>
          </a:xfrm>
        </p:spPr>
        <p:txBody>
          <a:bodyPr/>
          <a:lstStyle>
            <a:lvl1pPr marL="0" indent="0">
              <a:buFontTx/>
              <a:buNone/>
              <a:defRPr b="1"/>
            </a:lvl1pPr>
            <a:lvl2pPr marL="207169" indent="-207169">
              <a:buClr>
                <a:schemeClr val="accent3"/>
              </a:buClr>
              <a:buFont typeface="Arial" pitchFamily="34" charset="0"/>
              <a:buChar char="•"/>
              <a:defRPr sz="1620"/>
            </a:lvl2pPr>
            <a:lvl3pPr marL="460058" indent="-148590">
              <a:buFont typeface="Arial" pitchFamily="34" charset="0"/>
              <a:buChar char="-"/>
              <a:defRPr sz="1440"/>
            </a:lvl3pPr>
            <a:lvl4pPr marL="771525" indent="-155734">
              <a:buFont typeface="Arial" pitchFamily="34" charset="0"/>
              <a:buChar char="•"/>
              <a:defRPr sz="1260"/>
            </a:lvl4pPr>
            <a:lvl5pPr marL="1030129" indent="-155734">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Content Placeholder 5"/>
          <p:cNvSpPr>
            <a:spLocks noGrp="1"/>
          </p:cNvSpPr>
          <p:nvPr>
            <p:ph sz="quarter" idx="15"/>
          </p:nvPr>
        </p:nvSpPr>
        <p:spPr>
          <a:xfrm>
            <a:off x="5671751" y="1631632"/>
            <a:ext cx="4737581" cy="4143917"/>
          </a:xfrm>
        </p:spPr>
        <p:txBody>
          <a:bodyPr/>
          <a:lstStyle>
            <a:lvl1pPr marL="0" indent="0">
              <a:buFontTx/>
              <a:buNone/>
              <a:defRPr b="1"/>
            </a:lvl1pPr>
            <a:lvl2pPr marL="207169" indent="-207169">
              <a:buClr>
                <a:schemeClr val="accent3"/>
              </a:buClr>
              <a:buFont typeface="Arial" pitchFamily="34" charset="0"/>
              <a:buChar char="•"/>
              <a:defRPr sz="1620"/>
            </a:lvl2pPr>
            <a:lvl3pPr marL="460058" indent="-148590">
              <a:buFont typeface="Arial" pitchFamily="34" charset="0"/>
              <a:buChar char="-"/>
              <a:defRPr sz="1440"/>
            </a:lvl3pPr>
            <a:lvl4pPr marL="771525" indent="-155734">
              <a:buFont typeface="Arial" pitchFamily="34" charset="0"/>
              <a:buChar char="•"/>
              <a:defRPr sz="1260"/>
            </a:lvl4pPr>
            <a:lvl5pPr marL="1030129" indent="-155734">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Group 15"/>
          <p:cNvGrpSpPr/>
          <p:nvPr userDrawn="1"/>
        </p:nvGrpSpPr>
        <p:grpSpPr>
          <a:xfrm>
            <a:off x="5634856" y="5902831"/>
            <a:ext cx="5337944" cy="269369"/>
            <a:chOff x="6260951" y="6558701"/>
            <a:chExt cx="5931049" cy="299299"/>
          </a:xfrm>
        </p:grpSpPr>
        <p:sp>
          <p:nvSpPr>
            <p:cNvPr id="17"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userDrawn="1"/>
        </p:nvSpPr>
        <p:spPr>
          <a:xfrm>
            <a:off x="8207358" y="5985765"/>
            <a:ext cx="1871618" cy="124650"/>
          </a:xfrm>
          <a:prstGeom prst="rect">
            <a:avLst/>
          </a:prstGeom>
          <a:noFill/>
        </p:spPr>
        <p:txBody>
          <a:bodyPr wrap="square" lIns="0" tIns="0" rIns="0" bIns="0" rtlCol="0">
            <a:spAutoFit/>
          </a:bodyPr>
          <a:lstStyle/>
          <a:p>
            <a:pPr algn="r"/>
            <a:fld id="{79C7C16D-3FCE-4FD9-B5D5-8D283AC2A2D0}" type="datetime4">
              <a:rPr lang="en-US" sz="810" smtClean="0">
                <a:solidFill>
                  <a:schemeClr val="bg1"/>
                </a:solidFill>
              </a:rPr>
              <a:pPr algn="r"/>
              <a:t>September 8, 2019</a:t>
            </a:fld>
            <a:endParaRPr lang="en-US" sz="810" dirty="0">
              <a:solidFill>
                <a:schemeClr val="bg1"/>
              </a:solidFill>
            </a:endParaRPr>
          </a:p>
        </p:txBody>
      </p:sp>
      <p:sp>
        <p:nvSpPr>
          <p:cNvPr id="20" name="TextBox 19"/>
          <p:cNvSpPr txBox="1"/>
          <p:nvPr userDrawn="1"/>
        </p:nvSpPr>
        <p:spPr>
          <a:xfrm>
            <a:off x="10352761" y="5983985"/>
            <a:ext cx="301061" cy="124650"/>
          </a:xfrm>
          <a:prstGeom prst="rect">
            <a:avLst/>
          </a:prstGeom>
          <a:noFill/>
        </p:spPr>
        <p:txBody>
          <a:bodyPr wrap="square" lIns="0" tIns="0" rIns="0" bIns="0" rtlCol="0">
            <a:spAutoFit/>
          </a:bodyPr>
          <a:lstStyle/>
          <a:p>
            <a:pPr algn="r"/>
            <a:fld id="{13DD8D3D-9F5D-40B5-8723-5F4A9233747C}" type="slidenum">
              <a:rPr lang="en-US" sz="810" smtClean="0">
                <a:solidFill>
                  <a:schemeClr val="bg1"/>
                </a:solidFill>
              </a:rPr>
              <a:pPr algn="r"/>
              <a:t>‹#›</a:t>
            </a:fld>
            <a:endParaRPr lang="en-US" sz="810" dirty="0">
              <a:solidFill>
                <a:schemeClr val="bg1"/>
              </a:solidFill>
            </a:endParaRPr>
          </a:p>
        </p:txBody>
      </p:sp>
    </p:spTree>
    <p:extLst>
      <p:ext uri="{BB962C8B-B14F-4D97-AF65-F5344CB8AC3E}">
        <p14:creationId xmlns="" xmlns:p14="http://schemas.microsoft.com/office/powerpoint/2010/main" val="2827619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Divider">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7555230" cy="61722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4700" h="6858000">
                <a:moveTo>
                  <a:pt x="0" y="0"/>
                </a:moveTo>
                <a:lnTo>
                  <a:pt x="8394700" y="0"/>
                </a:lnTo>
                <a:lnTo>
                  <a:pt x="3797300" y="6858000"/>
                </a:lnTo>
                <a:lnTo>
                  <a:pt x="0" y="68580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48665" y="2135981"/>
            <a:ext cx="9464040" cy="1900238"/>
          </a:xfrm>
        </p:spPr>
        <p:txBody>
          <a:bodyPr anchor="ctr">
            <a:normAutofit/>
          </a:bodyPr>
          <a:lstStyle>
            <a:lvl1pPr algn="ctr">
              <a:defRPr sz="4050" cap="all" baseline="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48665" y="4130517"/>
            <a:ext cx="9464040" cy="1350168"/>
          </a:xfrm>
        </p:spPr>
        <p:txBody>
          <a:bodyPr/>
          <a:lstStyle>
            <a:lvl1pPr marL="0" indent="0" algn="ctr">
              <a:buNone/>
              <a:defRPr sz="2160">
                <a:solidFill>
                  <a:schemeClr val="bg1"/>
                </a:solidFill>
              </a:defRPr>
            </a:lvl1pPr>
            <a:lvl2pPr marL="411480" indent="0">
              <a:buNone/>
              <a:defRPr sz="180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dirty="0"/>
              <a:t>Click to edit Master text styles</a:t>
            </a:r>
          </a:p>
        </p:txBody>
      </p:sp>
    </p:spTree>
    <p:extLst>
      <p:ext uri="{BB962C8B-B14F-4D97-AF65-F5344CB8AC3E}">
        <p14:creationId xmlns="" xmlns:p14="http://schemas.microsoft.com/office/powerpoint/2010/main" val="4050951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Divider-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a:xfrm>
            <a:off x="-11430" y="0"/>
            <a:ext cx="6092190" cy="61722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427058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0 w 83947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4700" h="6858000">
                <a:moveTo>
                  <a:pt x="0" y="0"/>
                </a:moveTo>
                <a:lnTo>
                  <a:pt x="8394700" y="0"/>
                </a:lnTo>
                <a:lnTo>
                  <a:pt x="2710556" y="6858000"/>
                </a:lnTo>
                <a:lnTo>
                  <a:pt x="0" y="68580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00650" y="2135981"/>
            <a:ext cx="5349240" cy="1900238"/>
          </a:xfrm>
        </p:spPr>
        <p:txBody>
          <a:bodyPr anchor="ctr">
            <a:normAutofit/>
          </a:bodyPr>
          <a:lstStyle>
            <a:lvl1pPr algn="l">
              <a:defRPr sz="4050" cap="all" baseline="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5200650" y="4130517"/>
            <a:ext cx="5349240" cy="1350168"/>
          </a:xfrm>
        </p:spPr>
        <p:txBody>
          <a:bodyPr/>
          <a:lstStyle>
            <a:lvl1pPr marL="0" indent="0" algn="l">
              <a:buNone/>
              <a:defRPr sz="2160">
                <a:solidFill>
                  <a:schemeClr val="bg1"/>
                </a:solidFill>
              </a:defRPr>
            </a:lvl1pPr>
            <a:lvl2pPr marL="411480" indent="0">
              <a:buNone/>
              <a:defRPr sz="180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dirty="0"/>
              <a:t>Click to edit Master text styles</a:t>
            </a:r>
          </a:p>
        </p:txBody>
      </p:sp>
    </p:spTree>
    <p:extLst>
      <p:ext uri="{BB962C8B-B14F-4D97-AF65-F5344CB8AC3E}">
        <p14:creationId xmlns="" xmlns:p14="http://schemas.microsoft.com/office/powerpoint/2010/main" val="31934149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LT_Case Study">
    <p:spTree>
      <p:nvGrpSpPr>
        <p:cNvPr id="1" name=""/>
        <p:cNvGrpSpPr/>
        <p:nvPr/>
      </p:nvGrpSpPr>
      <p:grpSpPr>
        <a:xfrm>
          <a:off x="0" y="0"/>
          <a:ext cx="0" cy="0"/>
          <a:chOff x="0" y="0"/>
          <a:chExt cx="0" cy="0"/>
        </a:xfrm>
      </p:grpSpPr>
      <p:sp>
        <p:nvSpPr>
          <p:cNvPr id="20" name="Rectangle 19"/>
          <p:cNvSpPr/>
          <p:nvPr userDrawn="1"/>
        </p:nvSpPr>
        <p:spPr>
          <a:xfrm>
            <a:off x="-2" y="494415"/>
            <a:ext cx="9382676" cy="5677785"/>
          </a:xfrm>
          <a:custGeom>
            <a:avLst/>
            <a:gdLst>
              <a:gd name="connsiteX0" fmla="*/ 0 w 10347704"/>
              <a:gd name="connsiteY0" fmla="*/ 0 h 6308650"/>
              <a:gd name="connsiteX1" fmla="*/ 10347704 w 10347704"/>
              <a:gd name="connsiteY1" fmla="*/ 0 h 6308650"/>
              <a:gd name="connsiteX2" fmla="*/ 10347704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7020734 w 10347704"/>
              <a:gd name="connsiteY2" fmla="*/ 6303484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5894523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6281981 w 10347704"/>
              <a:gd name="connsiteY2" fmla="*/ 6308650 h 6308650"/>
              <a:gd name="connsiteX3" fmla="*/ 0 w 10347704"/>
              <a:gd name="connsiteY3" fmla="*/ 6308650 h 6308650"/>
              <a:gd name="connsiteX4" fmla="*/ 0 w 10347704"/>
              <a:gd name="connsiteY4" fmla="*/ 0 h 6308650"/>
              <a:gd name="connsiteX0" fmla="*/ 0 w 10425195"/>
              <a:gd name="connsiteY0" fmla="*/ 0 h 6308650"/>
              <a:gd name="connsiteX1" fmla="*/ 10425195 w 10425195"/>
              <a:gd name="connsiteY1" fmla="*/ 72325 h 6308650"/>
              <a:gd name="connsiteX2" fmla="*/ 6281981 w 10425195"/>
              <a:gd name="connsiteY2" fmla="*/ 6308650 h 6308650"/>
              <a:gd name="connsiteX3" fmla="*/ 0 w 10425195"/>
              <a:gd name="connsiteY3" fmla="*/ 6308650 h 6308650"/>
              <a:gd name="connsiteX4" fmla="*/ 0 w 10425195"/>
              <a:gd name="connsiteY4" fmla="*/ 0 h 630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5195" h="6308650">
                <a:moveTo>
                  <a:pt x="0" y="0"/>
                </a:moveTo>
                <a:lnTo>
                  <a:pt x="10425195" y="72325"/>
                </a:lnTo>
                <a:lnTo>
                  <a:pt x="6281981" y="6308650"/>
                </a:lnTo>
                <a:lnTo>
                  <a:pt x="0" y="6308650"/>
                </a:lnTo>
                <a:lnTo>
                  <a:pt x="0" y="0"/>
                </a:lnTo>
                <a:close/>
              </a:path>
            </a:pathLst>
          </a:cu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p:cNvSpPr/>
          <p:nvPr userDrawn="1"/>
        </p:nvSpPr>
        <p:spPr>
          <a:xfrm>
            <a:off x="0" y="0"/>
            <a:ext cx="9759337" cy="687414"/>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lvl1pPr>
              <a:defRPr sz="2160"/>
            </a:lvl1pPr>
          </a:lstStyle>
          <a:p>
            <a:r>
              <a:rPr lang="en-US" dirty="0"/>
              <a:t>Click to edit Master title style</a:t>
            </a:r>
          </a:p>
        </p:txBody>
      </p:sp>
      <p:sp>
        <p:nvSpPr>
          <p:cNvPr id="3" name="Content Placeholder 2"/>
          <p:cNvSpPr>
            <a:spLocks noGrp="1"/>
          </p:cNvSpPr>
          <p:nvPr>
            <p:ph idx="1"/>
          </p:nvPr>
        </p:nvSpPr>
        <p:spPr>
          <a:xfrm>
            <a:off x="548640" y="1583575"/>
            <a:ext cx="4930902" cy="3975692"/>
          </a:xfrm>
        </p:spPr>
        <p:txBody>
          <a:bodyPr>
            <a:noAutofit/>
          </a:bodyPr>
          <a:lstStyle>
            <a:lvl1pPr marL="0" indent="0">
              <a:spcBef>
                <a:spcPts val="1440"/>
              </a:spcBef>
              <a:spcAft>
                <a:spcPts val="540"/>
              </a:spcAft>
              <a:buNone/>
              <a:defRPr lang="en-US" sz="1800" b="0" kern="1200" dirty="0" smtClean="0">
                <a:solidFill>
                  <a:schemeClr val="tx1"/>
                </a:solidFill>
                <a:latin typeface="+mn-lt"/>
                <a:ea typeface="+mj-ea"/>
                <a:cs typeface="+mj-cs"/>
              </a:defRPr>
            </a:lvl1pPr>
            <a:lvl2pPr marL="104299" indent="-104299">
              <a:lnSpc>
                <a:spcPct val="110000"/>
              </a:lnSpc>
              <a:buClr>
                <a:schemeClr val="accent3"/>
              </a:buClr>
              <a:buFont typeface="Arial" pitchFamily="34" charset="0"/>
              <a:buChar char="•"/>
              <a:tabLst/>
              <a:defRPr sz="990"/>
            </a:lvl2pPr>
            <a:lvl3pPr marL="311468" indent="-101442">
              <a:lnSpc>
                <a:spcPct val="110000"/>
              </a:lnSpc>
              <a:buFont typeface="Arial" pitchFamily="34" charset="0"/>
              <a:buChar char="-"/>
              <a:tabLst/>
              <a:defRPr sz="810"/>
            </a:lvl3pPr>
            <a:lvl4pPr marL="460058" indent="-100013">
              <a:lnSpc>
                <a:spcPct val="110000"/>
              </a:lnSpc>
              <a:tabLst/>
              <a:defRPr sz="810"/>
            </a:lvl4pPr>
            <a:lvl5pPr marL="615792" indent="-97155">
              <a:lnSpc>
                <a:spcPct val="110000"/>
              </a:lnSpc>
              <a:tabLst/>
              <a:defRPr sz="8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5" hasCustomPrompt="1"/>
          </p:nvPr>
        </p:nvSpPr>
        <p:spPr>
          <a:xfrm>
            <a:off x="7282339" y="1583575"/>
            <a:ext cx="3141822" cy="3975692"/>
          </a:xfrm>
        </p:spPr>
        <p:txBody>
          <a:bodyPr>
            <a:noAutofit/>
          </a:bodyPr>
          <a:lstStyle>
            <a:lvl1pPr marL="0" indent="0">
              <a:buNone/>
              <a:defRPr sz="1800" b="1">
                <a:solidFill>
                  <a:schemeClr val="accent3"/>
                </a:solidFill>
              </a:defRPr>
            </a:lvl1pPr>
            <a:lvl2pPr marL="0" indent="0">
              <a:spcBef>
                <a:spcPts val="1620"/>
              </a:spcBef>
              <a:buClr>
                <a:schemeClr val="accent3"/>
              </a:buClr>
              <a:buNone/>
              <a:tabLst/>
              <a:defRPr sz="3960" b="1"/>
            </a:lvl2pPr>
            <a:lvl3pPr marL="0" indent="0">
              <a:spcBef>
                <a:spcPts val="0"/>
              </a:spcBef>
              <a:spcAft>
                <a:spcPts val="360"/>
              </a:spcAft>
              <a:buNone/>
              <a:tabLst/>
              <a:defRPr sz="1260">
                <a:solidFill>
                  <a:schemeClr val="accent4"/>
                </a:solidFill>
              </a:defRPr>
            </a:lvl3pPr>
            <a:lvl4pPr marL="518637" indent="-151448">
              <a:tabLst/>
              <a:defRPr sz="810"/>
            </a:lvl4pPr>
            <a:lvl5pPr marL="668655" indent="-150019">
              <a:tabLst/>
              <a:defRPr sz="810"/>
            </a:lvl5pPr>
          </a:lstStyle>
          <a:p>
            <a:pPr lvl="0"/>
            <a:r>
              <a:rPr lang="en-US" dirty="0"/>
              <a:t>Click to edit Master text styles</a:t>
            </a:r>
          </a:p>
          <a:p>
            <a:pPr lvl="1"/>
            <a:r>
              <a:rPr lang="en-US" dirty="0"/>
              <a:t>Second level</a:t>
            </a:r>
          </a:p>
          <a:p>
            <a:pPr lvl="2"/>
            <a:r>
              <a:rPr lang="en-US" dirty="0"/>
              <a:t>Third level</a:t>
            </a:r>
          </a:p>
        </p:txBody>
      </p:sp>
      <p:sp>
        <p:nvSpPr>
          <p:cNvPr id="22" name="Text Placeholder 7">
            <a:extLst>
              <a:ext uri="{FF2B5EF4-FFF2-40B4-BE49-F238E27FC236}">
                <a16:creationId xmlns="" xmlns:a16="http://schemas.microsoft.com/office/drawing/2014/main" id="{3C8DA527-38D8-DD43-ABC7-5A5D9AB83A62}"/>
              </a:ext>
            </a:extLst>
          </p:cNvPr>
          <p:cNvSpPr>
            <a:spLocks noGrp="1"/>
          </p:cNvSpPr>
          <p:nvPr>
            <p:ph type="body" sz="quarter" idx="16" hasCustomPrompt="1"/>
          </p:nvPr>
        </p:nvSpPr>
        <p:spPr>
          <a:xfrm>
            <a:off x="543334" y="86007"/>
            <a:ext cx="6454603" cy="527328"/>
          </a:xfrm>
        </p:spPr>
        <p:txBody>
          <a:bodyPr anchor="ctr">
            <a:normAutofit/>
          </a:bodyPr>
          <a:lstStyle>
            <a:lvl1pPr marL="0" indent="0">
              <a:buNone/>
              <a:defRPr sz="2070" b="1" cap="all" baseline="0">
                <a:solidFill>
                  <a:schemeClr val="bg1"/>
                </a:solidFill>
              </a:defRPr>
            </a:lvl1pPr>
          </a:lstStyle>
          <a:p>
            <a:pPr lvl="0"/>
            <a:r>
              <a:rPr lang="en-US" dirty="0"/>
              <a:t>Click to edit Page Heading</a:t>
            </a:r>
          </a:p>
        </p:txBody>
      </p:sp>
      <p:grpSp>
        <p:nvGrpSpPr>
          <p:cNvPr id="28" name="Group 27"/>
          <p:cNvGrpSpPr/>
          <p:nvPr userDrawn="1"/>
        </p:nvGrpSpPr>
        <p:grpSpPr>
          <a:xfrm>
            <a:off x="5634856" y="5902831"/>
            <a:ext cx="5337944" cy="269369"/>
            <a:chOff x="6260951" y="6558701"/>
            <a:chExt cx="5931049" cy="299299"/>
          </a:xfrm>
        </p:grpSpPr>
        <p:sp>
          <p:nvSpPr>
            <p:cNvPr id="29"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userDrawn="1"/>
        </p:nvSpPr>
        <p:spPr>
          <a:xfrm>
            <a:off x="8207358" y="5985765"/>
            <a:ext cx="1871618" cy="124650"/>
          </a:xfrm>
          <a:prstGeom prst="rect">
            <a:avLst/>
          </a:prstGeom>
          <a:noFill/>
        </p:spPr>
        <p:txBody>
          <a:bodyPr wrap="square" lIns="0" tIns="0" rIns="0" bIns="0" rtlCol="0">
            <a:spAutoFit/>
          </a:bodyPr>
          <a:lstStyle/>
          <a:p>
            <a:pPr algn="r"/>
            <a:fld id="{79C7C16D-3FCE-4FD9-B5D5-8D283AC2A2D0}" type="datetime4">
              <a:rPr lang="en-US" sz="810" smtClean="0">
                <a:solidFill>
                  <a:schemeClr val="bg1"/>
                </a:solidFill>
              </a:rPr>
              <a:pPr algn="r"/>
              <a:t>September 8, 2019</a:t>
            </a:fld>
            <a:endParaRPr lang="en-US" sz="810" dirty="0">
              <a:solidFill>
                <a:schemeClr val="bg1"/>
              </a:solidFill>
            </a:endParaRPr>
          </a:p>
        </p:txBody>
      </p:sp>
      <p:sp>
        <p:nvSpPr>
          <p:cNvPr id="32" name="TextBox 31"/>
          <p:cNvSpPr txBox="1"/>
          <p:nvPr userDrawn="1"/>
        </p:nvSpPr>
        <p:spPr>
          <a:xfrm>
            <a:off x="10352761" y="5983985"/>
            <a:ext cx="301061" cy="124650"/>
          </a:xfrm>
          <a:prstGeom prst="rect">
            <a:avLst/>
          </a:prstGeom>
          <a:noFill/>
        </p:spPr>
        <p:txBody>
          <a:bodyPr wrap="square" lIns="0" tIns="0" rIns="0" bIns="0" rtlCol="0">
            <a:spAutoFit/>
          </a:bodyPr>
          <a:lstStyle/>
          <a:p>
            <a:pPr algn="r"/>
            <a:fld id="{13DD8D3D-9F5D-40B5-8723-5F4A9233747C}" type="slidenum">
              <a:rPr lang="en-US" sz="810" smtClean="0">
                <a:solidFill>
                  <a:schemeClr val="bg1"/>
                </a:solidFill>
              </a:rPr>
              <a:pPr algn="r"/>
              <a:t>‹#›</a:t>
            </a:fld>
            <a:endParaRPr lang="en-US" sz="810" dirty="0">
              <a:solidFill>
                <a:schemeClr val="bg1"/>
              </a:solidFill>
            </a:endParaRPr>
          </a:p>
        </p:txBody>
      </p:sp>
    </p:spTree>
    <p:extLst>
      <p:ext uri="{BB962C8B-B14F-4D97-AF65-F5344CB8AC3E}">
        <p14:creationId xmlns="" xmlns:p14="http://schemas.microsoft.com/office/powerpoint/2010/main" val="29546536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 Sider">
    <p:spTree>
      <p:nvGrpSpPr>
        <p:cNvPr id="1" name=""/>
        <p:cNvGrpSpPr/>
        <p:nvPr/>
      </p:nvGrpSpPr>
      <p:grpSpPr>
        <a:xfrm>
          <a:off x="0" y="0"/>
          <a:ext cx="0" cy="0"/>
          <a:chOff x="0" y="0"/>
          <a:chExt cx="0" cy="0"/>
        </a:xfrm>
      </p:grpSpPr>
      <p:sp>
        <p:nvSpPr>
          <p:cNvPr id="9" name="Rectangle 13"/>
          <p:cNvSpPr/>
          <p:nvPr userDrawn="1"/>
        </p:nvSpPr>
        <p:spPr>
          <a:xfrm>
            <a:off x="0" y="0"/>
            <a:ext cx="9759337" cy="687414"/>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34860" y="832286"/>
            <a:ext cx="4497832" cy="652550"/>
          </a:xfrm>
        </p:spPr>
        <p:txBody>
          <a:bodyPr>
            <a:normAutofit/>
          </a:bodyPr>
          <a:lstStyle>
            <a:lvl1pPr>
              <a:defRPr sz="2160"/>
            </a:lvl1pPr>
          </a:lstStyle>
          <a:p>
            <a:r>
              <a:rPr lang="en-US" dirty="0"/>
              <a:t>Click to edit Master title style</a:t>
            </a:r>
          </a:p>
        </p:txBody>
      </p:sp>
      <p:sp>
        <p:nvSpPr>
          <p:cNvPr id="3" name="Content Placeholder 2"/>
          <p:cNvSpPr>
            <a:spLocks noGrp="1"/>
          </p:cNvSpPr>
          <p:nvPr>
            <p:ph idx="1"/>
          </p:nvPr>
        </p:nvSpPr>
        <p:spPr>
          <a:xfrm>
            <a:off x="5834859" y="1583575"/>
            <a:ext cx="4930902" cy="3975692"/>
          </a:xfrm>
        </p:spPr>
        <p:txBody>
          <a:bodyPr>
            <a:noAutofit/>
          </a:bodyPr>
          <a:lstStyle>
            <a:lvl1pPr marL="0" indent="0">
              <a:spcBef>
                <a:spcPts val="1440"/>
              </a:spcBef>
              <a:spcAft>
                <a:spcPts val="540"/>
              </a:spcAft>
              <a:buNone/>
              <a:defRPr lang="en-US" sz="1800" b="0" kern="1200" dirty="0" smtClean="0">
                <a:solidFill>
                  <a:schemeClr val="tx1"/>
                </a:solidFill>
                <a:latin typeface="+mn-lt"/>
                <a:ea typeface="+mj-ea"/>
                <a:cs typeface="+mj-cs"/>
              </a:defRPr>
            </a:lvl1pPr>
            <a:lvl2pPr marL="104299" indent="-104299">
              <a:lnSpc>
                <a:spcPct val="110000"/>
              </a:lnSpc>
              <a:buClr>
                <a:schemeClr val="accent3"/>
              </a:buClr>
              <a:buFont typeface="Arial" pitchFamily="34" charset="0"/>
              <a:buChar char="•"/>
              <a:tabLst/>
              <a:defRPr sz="990"/>
            </a:lvl2pPr>
            <a:lvl3pPr marL="311468" indent="-101442">
              <a:lnSpc>
                <a:spcPct val="110000"/>
              </a:lnSpc>
              <a:buFont typeface="Arial" pitchFamily="34" charset="0"/>
              <a:buChar char="-"/>
              <a:tabLst/>
              <a:defRPr sz="810"/>
            </a:lvl3pPr>
            <a:lvl4pPr marL="460058" indent="-100013">
              <a:lnSpc>
                <a:spcPct val="110000"/>
              </a:lnSpc>
              <a:tabLst/>
              <a:defRPr sz="810"/>
            </a:lvl4pPr>
            <a:lvl5pPr marL="615792" indent="-97155">
              <a:lnSpc>
                <a:spcPct val="110000"/>
              </a:lnSpc>
              <a:tabLst/>
              <a:defRPr sz="8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7">
            <a:extLst>
              <a:ext uri="{FF2B5EF4-FFF2-40B4-BE49-F238E27FC236}">
                <a16:creationId xmlns="" xmlns:a16="http://schemas.microsoft.com/office/drawing/2014/main" id="{3C8DA527-38D8-DD43-ABC7-5A5D9AB83A62}"/>
              </a:ext>
            </a:extLst>
          </p:cNvPr>
          <p:cNvSpPr>
            <a:spLocks noGrp="1"/>
          </p:cNvSpPr>
          <p:nvPr>
            <p:ph type="body" sz="quarter" idx="16" hasCustomPrompt="1"/>
          </p:nvPr>
        </p:nvSpPr>
        <p:spPr>
          <a:xfrm>
            <a:off x="543334" y="86007"/>
            <a:ext cx="6454603" cy="527328"/>
          </a:xfrm>
        </p:spPr>
        <p:txBody>
          <a:bodyPr anchor="ctr">
            <a:normAutofit/>
          </a:bodyPr>
          <a:lstStyle>
            <a:lvl1pPr marL="0" indent="0">
              <a:buNone/>
              <a:defRPr sz="2070" b="1" cap="all" baseline="0">
                <a:solidFill>
                  <a:schemeClr val="bg1"/>
                </a:solidFill>
              </a:defRPr>
            </a:lvl1pPr>
          </a:lstStyle>
          <a:p>
            <a:pPr lvl="0"/>
            <a:r>
              <a:rPr lang="en-US" dirty="0"/>
              <a:t>Click to edit Page Heading</a:t>
            </a:r>
          </a:p>
        </p:txBody>
      </p:sp>
      <p:sp>
        <p:nvSpPr>
          <p:cNvPr id="7" name="Freeform 6"/>
          <p:cNvSpPr/>
          <p:nvPr userDrawn="1"/>
        </p:nvSpPr>
        <p:spPr>
          <a:xfrm>
            <a:off x="697096" y="687414"/>
            <a:ext cx="4937760" cy="5496467"/>
          </a:xfrm>
          <a:custGeom>
            <a:avLst/>
            <a:gdLst>
              <a:gd name="connsiteX0" fmla="*/ 5461233 w 5461233"/>
              <a:gd name="connsiteY0" fmla="*/ 0 h 6107185"/>
              <a:gd name="connsiteX1" fmla="*/ 0 w 5461233"/>
              <a:gd name="connsiteY1" fmla="*/ 0 h 6107185"/>
              <a:gd name="connsiteX2" fmla="*/ 0 w 5461233"/>
              <a:gd name="connsiteY2" fmla="*/ 6107185 h 6107185"/>
              <a:gd name="connsiteX3" fmla="*/ 1434517 w 5461233"/>
              <a:gd name="connsiteY3" fmla="*/ 6107185 h 6107185"/>
              <a:gd name="connsiteX4" fmla="*/ 5461233 w 5461233"/>
              <a:gd name="connsiteY4" fmla="*/ 0 h 610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233" h="6107185">
                <a:moveTo>
                  <a:pt x="5461233" y="0"/>
                </a:moveTo>
                <a:lnTo>
                  <a:pt x="0" y="0"/>
                </a:lnTo>
                <a:lnTo>
                  <a:pt x="0" y="6107185"/>
                </a:lnTo>
                <a:lnTo>
                  <a:pt x="1434517" y="6107185"/>
                </a:lnTo>
                <a:lnTo>
                  <a:pt x="5461233" y="0"/>
                </a:lnTo>
                <a:close/>
              </a:path>
            </a:pathLst>
          </a:custGeom>
          <a:blipFill dpi="0" rotWithShape="1">
            <a:blip r:embed="rId2">
              <a:extLst>
                <a:ext uri="{28A0092B-C50C-407E-A947-70E740481C1C}">
                  <a14:useLocalDpi xmlns=""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userDrawn="1"/>
        </p:nvSpPr>
        <p:spPr>
          <a:xfrm>
            <a:off x="0" y="687414"/>
            <a:ext cx="5634681" cy="5497373"/>
          </a:xfrm>
          <a:custGeom>
            <a:avLst/>
            <a:gdLst>
              <a:gd name="connsiteX0" fmla="*/ 6260757 w 6260757"/>
              <a:gd name="connsiteY0" fmla="*/ 0 h 6096000"/>
              <a:gd name="connsiteX1" fmla="*/ 0 w 6260757"/>
              <a:gd name="connsiteY1" fmla="*/ 0 h 6096000"/>
              <a:gd name="connsiteX2" fmla="*/ 0 w 6260757"/>
              <a:gd name="connsiteY2" fmla="*/ 6096000 h 6096000"/>
              <a:gd name="connsiteX3" fmla="*/ 2224216 w 6260757"/>
              <a:gd name="connsiteY3" fmla="*/ 6096000 h 6096000"/>
              <a:gd name="connsiteX4" fmla="*/ 6260757 w 6260757"/>
              <a:gd name="connsiteY4" fmla="*/ 0 h 60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0757" h="6096000">
                <a:moveTo>
                  <a:pt x="6260757" y="0"/>
                </a:moveTo>
                <a:lnTo>
                  <a:pt x="0" y="0"/>
                </a:lnTo>
                <a:lnTo>
                  <a:pt x="0" y="6096000"/>
                </a:lnTo>
                <a:lnTo>
                  <a:pt x="2224216" y="6096000"/>
                </a:lnTo>
                <a:lnTo>
                  <a:pt x="6260757" y="0"/>
                </a:lnTo>
                <a:close/>
              </a:path>
            </a:pathLst>
          </a:custGeom>
          <a:blipFill dpi="0" rotWithShape="1">
            <a:blip r:embed="rId3">
              <a:extLst>
                <a:ext uri="{28A0092B-C50C-407E-A947-70E740481C1C}">
                  <a14:useLocalDpi xmlns=""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5634856" y="5902831"/>
            <a:ext cx="5337944" cy="269369"/>
            <a:chOff x="6260951" y="6558701"/>
            <a:chExt cx="5931049" cy="299299"/>
          </a:xfrm>
        </p:grpSpPr>
        <p:sp>
          <p:nvSpPr>
            <p:cNvPr id="20"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userDrawn="1"/>
        </p:nvSpPr>
        <p:spPr>
          <a:xfrm>
            <a:off x="8207358" y="5985765"/>
            <a:ext cx="1871618" cy="124650"/>
          </a:xfrm>
          <a:prstGeom prst="rect">
            <a:avLst/>
          </a:prstGeom>
          <a:noFill/>
        </p:spPr>
        <p:txBody>
          <a:bodyPr wrap="square" lIns="0" tIns="0" rIns="0" bIns="0" rtlCol="0">
            <a:spAutoFit/>
          </a:bodyPr>
          <a:lstStyle/>
          <a:p>
            <a:pPr algn="r"/>
            <a:fld id="{79C7C16D-3FCE-4FD9-B5D5-8D283AC2A2D0}" type="datetime4">
              <a:rPr lang="en-US" sz="810" smtClean="0">
                <a:solidFill>
                  <a:schemeClr val="bg1"/>
                </a:solidFill>
              </a:rPr>
              <a:pPr algn="r"/>
              <a:t>September 8, 2019</a:t>
            </a:fld>
            <a:endParaRPr lang="en-US" sz="810" dirty="0">
              <a:solidFill>
                <a:schemeClr val="bg1"/>
              </a:solidFill>
            </a:endParaRPr>
          </a:p>
        </p:txBody>
      </p:sp>
      <p:sp>
        <p:nvSpPr>
          <p:cNvPr id="30" name="TextBox 29"/>
          <p:cNvSpPr txBox="1"/>
          <p:nvPr userDrawn="1"/>
        </p:nvSpPr>
        <p:spPr>
          <a:xfrm>
            <a:off x="10352761" y="5983985"/>
            <a:ext cx="301061" cy="124650"/>
          </a:xfrm>
          <a:prstGeom prst="rect">
            <a:avLst/>
          </a:prstGeom>
          <a:noFill/>
        </p:spPr>
        <p:txBody>
          <a:bodyPr wrap="square" lIns="0" tIns="0" rIns="0" bIns="0" rtlCol="0">
            <a:spAutoFit/>
          </a:bodyPr>
          <a:lstStyle/>
          <a:p>
            <a:pPr algn="r"/>
            <a:fld id="{13DD8D3D-9F5D-40B5-8723-5F4A9233747C}" type="slidenum">
              <a:rPr lang="en-US" sz="810" smtClean="0">
                <a:solidFill>
                  <a:schemeClr val="bg1"/>
                </a:solidFill>
              </a:rPr>
              <a:pPr algn="r"/>
              <a:t>‹#›</a:t>
            </a:fld>
            <a:endParaRPr lang="en-US" sz="810" dirty="0">
              <a:solidFill>
                <a:schemeClr val="bg1"/>
              </a:solidFill>
            </a:endParaRPr>
          </a:p>
        </p:txBody>
      </p:sp>
    </p:spTree>
    <p:extLst>
      <p:ext uri="{BB962C8B-B14F-4D97-AF65-F5344CB8AC3E}">
        <p14:creationId xmlns="" xmlns:p14="http://schemas.microsoft.com/office/powerpoint/2010/main" val="13550494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2">
    <p:bg>
      <p:bgPr>
        <a:solidFill>
          <a:srgbClr val="E3E3E3"/>
        </a:solidFill>
        <a:effectLst/>
      </p:bgPr>
    </p:bg>
    <p:spTree>
      <p:nvGrpSpPr>
        <p:cNvPr id="1" name=""/>
        <p:cNvGrpSpPr/>
        <p:nvPr/>
      </p:nvGrpSpPr>
      <p:grpSpPr>
        <a:xfrm>
          <a:off x="0" y="0"/>
          <a:ext cx="0" cy="0"/>
          <a:chOff x="0" y="0"/>
          <a:chExt cx="0" cy="0"/>
        </a:xfrm>
      </p:grpSpPr>
      <p:sp>
        <p:nvSpPr>
          <p:cNvPr id="15" name="Rectangle 19"/>
          <p:cNvSpPr/>
          <p:nvPr userDrawn="1"/>
        </p:nvSpPr>
        <p:spPr>
          <a:xfrm>
            <a:off x="-2" y="494415"/>
            <a:ext cx="9382676" cy="5677785"/>
          </a:xfrm>
          <a:custGeom>
            <a:avLst/>
            <a:gdLst>
              <a:gd name="connsiteX0" fmla="*/ 0 w 10347704"/>
              <a:gd name="connsiteY0" fmla="*/ 0 h 6308650"/>
              <a:gd name="connsiteX1" fmla="*/ 10347704 w 10347704"/>
              <a:gd name="connsiteY1" fmla="*/ 0 h 6308650"/>
              <a:gd name="connsiteX2" fmla="*/ 10347704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7020734 w 10347704"/>
              <a:gd name="connsiteY2" fmla="*/ 6303484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5894523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6281981 w 10347704"/>
              <a:gd name="connsiteY2" fmla="*/ 6308650 h 6308650"/>
              <a:gd name="connsiteX3" fmla="*/ 0 w 10347704"/>
              <a:gd name="connsiteY3" fmla="*/ 6308650 h 6308650"/>
              <a:gd name="connsiteX4" fmla="*/ 0 w 10347704"/>
              <a:gd name="connsiteY4" fmla="*/ 0 h 6308650"/>
              <a:gd name="connsiteX0" fmla="*/ 0 w 10425195"/>
              <a:gd name="connsiteY0" fmla="*/ 0 h 6308650"/>
              <a:gd name="connsiteX1" fmla="*/ 10425195 w 10425195"/>
              <a:gd name="connsiteY1" fmla="*/ 72325 h 6308650"/>
              <a:gd name="connsiteX2" fmla="*/ 6281981 w 10425195"/>
              <a:gd name="connsiteY2" fmla="*/ 6308650 h 6308650"/>
              <a:gd name="connsiteX3" fmla="*/ 0 w 10425195"/>
              <a:gd name="connsiteY3" fmla="*/ 6308650 h 6308650"/>
              <a:gd name="connsiteX4" fmla="*/ 0 w 10425195"/>
              <a:gd name="connsiteY4" fmla="*/ 0 h 630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5195" h="6308650">
                <a:moveTo>
                  <a:pt x="0" y="0"/>
                </a:moveTo>
                <a:lnTo>
                  <a:pt x="10425195" y="72325"/>
                </a:lnTo>
                <a:lnTo>
                  <a:pt x="6281981" y="6308650"/>
                </a:lnTo>
                <a:lnTo>
                  <a:pt x="0" y="630865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p:cNvSpPr/>
          <p:nvPr userDrawn="1"/>
        </p:nvSpPr>
        <p:spPr>
          <a:xfrm>
            <a:off x="0" y="0"/>
            <a:ext cx="9759337" cy="687414"/>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7"/>
          <p:cNvSpPr>
            <a:spLocks noGrp="1"/>
          </p:cNvSpPr>
          <p:nvPr>
            <p:ph type="body" sz="quarter" idx="13" hasCustomPrompt="1"/>
          </p:nvPr>
        </p:nvSpPr>
        <p:spPr>
          <a:xfrm>
            <a:off x="548640" y="80043"/>
            <a:ext cx="8661747" cy="527328"/>
          </a:xfrm>
        </p:spPr>
        <p:txBody>
          <a:bodyPr anchor="ctr">
            <a:normAutofit/>
          </a:bodyPr>
          <a:lstStyle>
            <a:lvl1pPr marL="0" indent="0">
              <a:buNone/>
              <a:defRPr sz="2070" b="1" cap="all" baseline="0">
                <a:solidFill>
                  <a:schemeClr val="bg1"/>
                </a:solidFill>
              </a:defRPr>
            </a:lvl1pPr>
          </a:lstStyle>
          <a:p>
            <a:pPr lvl="0"/>
            <a:r>
              <a:rPr lang="en-US" dirty="0"/>
              <a:t>Click to edit Page Heading</a:t>
            </a:r>
          </a:p>
        </p:txBody>
      </p:sp>
      <p:sp>
        <p:nvSpPr>
          <p:cNvPr id="2" name="Title 1"/>
          <p:cNvSpPr>
            <a:spLocks noGrp="1"/>
          </p:cNvSpPr>
          <p:nvPr>
            <p:ph type="title"/>
          </p:nvPr>
        </p:nvSpPr>
        <p:spPr/>
        <p:txBody>
          <a:bodyPr/>
          <a:lstStyle/>
          <a:p>
            <a:r>
              <a:rPr lang="en-US"/>
              <a:t>Click to edit Master title style</a:t>
            </a:r>
          </a:p>
        </p:txBody>
      </p:sp>
      <p:grpSp>
        <p:nvGrpSpPr>
          <p:cNvPr id="24" name="Group 23"/>
          <p:cNvGrpSpPr/>
          <p:nvPr userDrawn="1"/>
        </p:nvGrpSpPr>
        <p:grpSpPr>
          <a:xfrm>
            <a:off x="5634856" y="5902831"/>
            <a:ext cx="5337944" cy="269369"/>
            <a:chOff x="6260951" y="6558701"/>
            <a:chExt cx="5931049" cy="299299"/>
          </a:xfrm>
        </p:grpSpPr>
        <p:sp>
          <p:nvSpPr>
            <p:cNvPr id="25"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userDrawn="1"/>
        </p:nvSpPr>
        <p:spPr>
          <a:xfrm>
            <a:off x="8207358" y="5985765"/>
            <a:ext cx="1871618" cy="124650"/>
          </a:xfrm>
          <a:prstGeom prst="rect">
            <a:avLst/>
          </a:prstGeom>
          <a:noFill/>
        </p:spPr>
        <p:txBody>
          <a:bodyPr wrap="square" lIns="0" tIns="0" rIns="0" bIns="0" rtlCol="0">
            <a:spAutoFit/>
          </a:bodyPr>
          <a:lstStyle/>
          <a:p>
            <a:pPr algn="r"/>
            <a:fld id="{79C7C16D-3FCE-4FD9-B5D5-8D283AC2A2D0}" type="datetime4">
              <a:rPr lang="en-US" sz="810" smtClean="0">
                <a:solidFill>
                  <a:schemeClr val="bg1"/>
                </a:solidFill>
              </a:rPr>
              <a:pPr algn="r"/>
              <a:t>September 8, 2019</a:t>
            </a:fld>
            <a:endParaRPr lang="en-US" sz="810" dirty="0">
              <a:solidFill>
                <a:schemeClr val="bg1"/>
              </a:solidFill>
            </a:endParaRPr>
          </a:p>
        </p:txBody>
      </p:sp>
      <p:sp>
        <p:nvSpPr>
          <p:cNvPr id="28" name="TextBox 27"/>
          <p:cNvSpPr txBox="1"/>
          <p:nvPr userDrawn="1"/>
        </p:nvSpPr>
        <p:spPr>
          <a:xfrm>
            <a:off x="10352761" y="5983985"/>
            <a:ext cx="301061" cy="124650"/>
          </a:xfrm>
          <a:prstGeom prst="rect">
            <a:avLst/>
          </a:prstGeom>
          <a:noFill/>
        </p:spPr>
        <p:txBody>
          <a:bodyPr wrap="square" lIns="0" tIns="0" rIns="0" bIns="0" rtlCol="0">
            <a:spAutoFit/>
          </a:bodyPr>
          <a:lstStyle/>
          <a:p>
            <a:pPr algn="r"/>
            <a:fld id="{13DD8D3D-9F5D-40B5-8723-5F4A9233747C}" type="slidenum">
              <a:rPr lang="en-US" sz="810" smtClean="0">
                <a:solidFill>
                  <a:schemeClr val="bg1"/>
                </a:solidFill>
              </a:rPr>
              <a:pPr algn="r"/>
              <a:t>‹#›</a:t>
            </a:fld>
            <a:endParaRPr lang="en-US" sz="810" dirty="0">
              <a:solidFill>
                <a:schemeClr val="bg1"/>
              </a:solidFill>
            </a:endParaRPr>
          </a:p>
        </p:txBody>
      </p:sp>
    </p:spTree>
    <p:extLst>
      <p:ext uri="{BB962C8B-B14F-4D97-AF65-F5344CB8AC3E}">
        <p14:creationId xmlns="" xmlns:p14="http://schemas.microsoft.com/office/powerpoint/2010/main" val="17031002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3">
    <p:bg>
      <p:bgPr>
        <a:solidFill>
          <a:schemeClr val="bg1"/>
        </a:solidFill>
        <a:effectLst/>
      </p:bgPr>
    </p:bg>
    <p:spTree>
      <p:nvGrpSpPr>
        <p:cNvPr id="1" name=""/>
        <p:cNvGrpSpPr/>
        <p:nvPr/>
      </p:nvGrpSpPr>
      <p:grpSpPr>
        <a:xfrm>
          <a:off x="0" y="0"/>
          <a:ext cx="0" cy="0"/>
          <a:chOff x="0" y="0"/>
          <a:chExt cx="0" cy="0"/>
        </a:xfrm>
      </p:grpSpPr>
      <p:sp>
        <p:nvSpPr>
          <p:cNvPr id="15" name="Rectangle 19"/>
          <p:cNvSpPr/>
          <p:nvPr userDrawn="1"/>
        </p:nvSpPr>
        <p:spPr>
          <a:xfrm>
            <a:off x="-2" y="494415"/>
            <a:ext cx="9382676" cy="5677785"/>
          </a:xfrm>
          <a:custGeom>
            <a:avLst/>
            <a:gdLst>
              <a:gd name="connsiteX0" fmla="*/ 0 w 10347704"/>
              <a:gd name="connsiteY0" fmla="*/ 0 h 6308650"/>
              <a:gd name="connsiteX1" fmla="*/ 10347704 w 10347704"/>
              <a:gd name="connsiteY1" fmla="*/ 0 h 6308650"/>
              <a:gd name="connsiteX2" fmla="*/ 10347704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7020734 w 10347704"/>
              <a:gd name="connsiteY2" fmla="*/ 6303484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5894523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6281981 w 10347704"/>
              <a:gd name="connsiteY2" fmla="*/ 6308650 h 6308650"/>
              <a:gd name="connsiteX3" fmla="*/ 0 w 10347704"/>
              <a:gd name="connsiteY3" fmla="*/ 6308650 h 6308650"/>
              <a:gd name="connsiteX4" fmla="*/ 0 w 10347704"/>
              <a:gd name="connsiteY4" fmla="*/ 0 h 6308650"/>
              <a:gd name="connsiteX0" fmla="*/ 0 w 10425195"/>
              <a:gd name="connsiteY0" fmla="*/ 0 h 6308650"/>
              <a:gd name="connsiteX1" fmla="*/ 10425195 w 10425195"/>
              <a:gd name="connsiteY1" fmla="*/ 72325 h 6308650"/>
              <a:gd name="connsiteX2" fmla="*/ 6281981 w 10425195"/>
              <a:gd name="connsiteY2" fmla="*/ 6308650 h 6308650"/>
              <a:gd name="connsiteX3" fmla="*/ 0 w 10425195"/>
              <a:gd name="connsiteY3" fmla="*/ 6308650 h 6308650"/>
              <a:gd name="connsiteX4" fmla="*/ 0 w 10425195"/>
              <a:gd name="connsiteY4" fmla="*/ 0 h 630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5195" h="6308650">
                <a:moveTo>
                  <a:pt x="0" y="0"/>
                </a:moveTo>
                <a:lnTo>
                  <a:pt x="10425195" y="72325"/>
                </a:lnTo>
                <a:lnTo>
                  <a:pt x="6281981" y="6308650"/>
                </a:lnTo>
                <a:lnTo>
                  <a:pt x="0" y="6308650"/>
                </a:lnTo>
                <a:lnTo>
                  <a:pt x="0" y="0"/>
                </a:lnTo>
                <a:close/>
              </a:path>
            </a:pathLst>
          </a:cu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p:cNvSpPr/>
          <p:nvPr userDrawn="1"/>
        </p:nvSpPr>
        <p:spPr>
          <a:xfrm>
            <a:off x="0" y="0"/>
            <a:ext cx="9759337" cy="687414"/>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7"/>
          <p:cNvSpPr>
            <a:spLocks noGrp="1"/>
          </p:cNvSpPr>
          <p:nvPr>
            <p:ph type="body" sz="quarter" idx="13" hasCustomPrompt="1"/>
          </p:nvPr>
        </p:nvSpPr>
        <p:spPr>
          <a:xfrm>
            <a:off x="548640" y="80043"/>
            <a:ext cx="8661747" cy="527328"/>
          </a:xfrm>
        </p:spPr>
        <p:txBody>
          <a:bodyPr anchor="ctr">
            <a:normAutofit/>
          </a:bodyPr>
          <a:lstStyle>
            <a:lvl1pPr marL="0" indent="0">
              <a:buNone/>
              <a:defRPr sz="2070" b="1" cap="all" baseline="0">
                <a:solidFill>
                  <a:schemeClr val="bg1"/>
                </a:solidFill>
              </a:defRPr>
            </a:lvl1pPr>
          </a:lstStyle>
          <a:p>
            <a:pPr lvl="0"/>
            <a:r>
              <a:rPr lang="en-US" dirty="0"/>
              <a:t>Click to edit Page Heading</a:t>
            </a:r>
          </a:p>
        </p:txBody>
      </p:sp>
      <p:sp>
        <p:nvSpPr>
          <p:cNvPr id="2" name="Title 1"/>
          <p:cNvSpPr>
            <a:spLocks noGrp="1"/>
          </p:cNvSpPr>
          <p:nvPr>
            <p:ph type="title"/>
          </p:nvPr>
        </p:nvSpPr>
        <p:spPr/>
        <p:txBody>
          <a:bodyPr/>
          <a:lstStyle/>
          <a:p>
            <a:r>
              <a:rPr lang="en-US"/>
              <a:t>Click to edit Master title style</a:t>
            </a:r>
          </a:p>
        </p:txBody>
      </p:sp>
      <p:grpSp>
        <p:nvGrpSpPr>
          <p:cNvPr id="24" name="Group 23"/>
          <p:cNvGrpSpPr/>
          <p:nvPr userDrawn="1"/>
        </p:nvGrpSpPr>
        <p:grpSpPr>
          <a:xfrm>
            <a:off x="5634856" y="5902831"/>
            <a:ext cx="5337944" cy="269369"/>
            <a:chOff x="6260951" y="6558701"/>
            <a:chExt cx="5931049" cy="299299"/>
          </a:xfrm>
        </p:grpSpPr>
        <p:sp>
          <p:nvSpPr>
            <p:cNvPr id="25"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userDrawn="1"/>
        </p:nvSpPr>
        <p:spPr>
          <a:xfrm>
            <a:off x="8207358" y="5985765"/>
            <a:ext cx="1871618" cy="124650"/>
          </a:xfrm>
          <a:prstGeom prst="rect">
            <a:avLst/>
          </a:prstGeom>
          <a:noFill/>
        </p:spPr>
        <p:txBody>
          <a:bodyPr wrap="square" lIns="0" tIns="0" rIns="0" bIns="0" rtlCol="0">
            <a:spAutoFit/>
          </a:bodyPr>
          <a:lstStyle/>
          <a:p>
            <a:pPr algn="r"/>
            <a:fld id="{79C7C16D-3FCE-4FD9-B5D5-8D283AC2A2D0}" type="datetime4">
              <a:rPr lang="en-US" sz="810" smtClean="0">
                <a:solidFill>
                  <a:schemeClr val="bg1"/>
                </a:solidFill>
              </a:rPr>
              <a:pPr algn="r"/>
              <a:t>September 8, 2019</a:t>
            </a:fld>
            <a:endParaRPr lang="en-US" sz="810" dirty="0">
              <a:solidFill>
                <a:schemeClr val="bg1"/>
              </a:solidFill>
            </a:endParaRPr>
          </a:p>
        </p:txBody>
      </p:sp>
      <p:sp>
        <p:nvSpPr>
          <p:cNvPr id="28" name="TextBox 27"/>
          <p:cNvSpPr txBox="1"/>
          <p:nvPr userDrawn="1"/>
        </p:nvSpPr>
        <p:spPr>
          <a:xfrm>
            <a:off x="10352761" y="5983985"/>
            <a:ext cx="301061" cy="124650"/>
          </a:xfrm>
          <a:prstGeom prst="rect">
            <a:avLst/>
          </a:prstGeom>
          <a:noFill/>
        </p:spPr>
        <p:txBody>
          <a:bodyPr wrap="square" lIns="0" tIns="0" rIns="0" bIns="0" rtlCol="0">
            <a:spAutoFit/>
          </a:bodyPr>
          <a:lstStyle/>
          <a:p>
            <a:pPr algn="r"/>
            <a:fld id="{13DD8D3D-9F5D-40B5-8723-5F4A9233747C}" type="slidenum">
              <a:rPr lang="en-US" sz="810" smtClean="0">
                <a:solidFill>
                  <a:schemeClr val="bg1"/>
                </a:solidFill>
              </a:rPr>
              <a:pPr algn="r"/>
              <a:t>‹#›</a:t>
            </a:fld>
            <a:endParaRPr lang="en-US" sz="810" dirty="0">
              <a:solidFill>
                <a:schemeClr val="bg1"/>
              </a:solidFill>
            </a:endParaRPr>
          </a:p>
        </p:txBody>
      </p:sp>
    </p:spTree>
    <p:extLst>
      <p:ext uri="{BB962C8B-B14F-4D97-AF65-F5344CB8AC3E}">
        <p14:creationId xmlns="" xmlns:p14="http://schemas.microsoft.com/office/powerpoint/2010/main" val="4893620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
    <p:bg>
      <p:bgPr>
        <a:solidFill>
          <a:schemeClr val="accent4"/>
        </a:solidFill>
        <a:effectLst/>
      </p:bgPr>
    </p:bg>
    <p:spTree>
      <p:nvGrpSpPr>
        <p:cNvPr id="1" name=""/>
        <p:cNvGrpSpPr/>
        <p:nvPr/>
      </p:nvGrpSpPr>
      <p:grpSpPr>
        <a:xfrm>
          <a:off x="0" y="0"/>
          <a:ext cx="0" cy="0"/>
          <a:chOff x="0" y="0"/>
          <a:chExt cx="0" cy="0"/>
        </a:xfrm>
      </p:grpSpPr>
      <p:sp>
        <p:nvSpPr>
          <p:cNvPr id="8" name="Rectangle 7"/>
          <p:cNvSpPr/>
          <p:nvPr userDrawn="1"/>
        </p:nvSpPr>
        <p:spPr>
          <a:xfrm>
            <a:off x="-11430" y="0"/>
            <a:ext cx="6092190" cy="61722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427058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0 w 83947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4700" h="6858000">
                <a:moveTo>
                  <a:pt x="0" y="0"/>
                </a:moveTo>
                <a:lnTo>
                  <a:pt x="8394700" y="0"/>
                </a:lnTo>
                <a:lnTo>
                  <a:pt x="2710556" y="6858000"/>
                </a:lnTo>
                <a:lnTo>
                  <a:pt x="0" y="6858000"/>
                </a:lnTo>
                <a:lnTo>
                  <a:pt x="0" y="0"/>
                </a:lnTo>
                <a:close/>
              </a:path>
            </a:pathLst>
          </a:cu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7"/>
          <p:cNvSpPr/>
          <p:nvPr userDrawn="1"/>
        </p:nvSpPr>
        <p:spPr>
          <a:xfrm>
            <a:off x="-23899" y="0"/>
            <a:ext cx="4546023" cy="61722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427058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0 w 8394700"/>
              <a:gd name="connsiteY4" fmla="*/ 0 h 6858000"/>
              <a:gd name="connsiteX0" fmla="*/ 2302350 w 8394700"/>
              <a:gd name="connsiteY0" fmla="*/ 775855 h 6858000"/>
              <a:gd name="connsiteX1" fmla="*/ 8394700 w 8394700"/>
              <a:gd name="connsiteY1" fmla="*/ 0 h 6858000"/>
              <a:gd name="connsiteX2" fmla="*/ 2710556 w 8394700"/>
              <a:gd name="connsiteY2" fmla="*/ 6858000 h 6858000"/>
              <a:gd name="connsiteX3" fmla="*/ 0 w 8394700"/>
              <a:gd name="connsiteY3" fmla="*/ 6858000 h 6858000"/>
              <a:gd name="connsiteX4" fmla="*/ 2302350 w 8394700"/>
              <a:gd name="connsiteY4" fmla="*/ 775855 h 6858000"/>
              <a:gd name="connsiteX0" fmla="*/ 2164897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2164897 w 8394700"/>
              <a:gd name="connsiteY4" fmla="*/ 0 h 6858000"/>
              <a:gd name="connsiteX0" fmla="*/ 0 w 6229803"/>
              <a:gd name="connsiteY0" fmla="*/ 0 h 6858000"/>
              <a:gd name="connsiteX1" fmla="*/ 6229803 w 6229803"/>
              <a:gd name="connsiteY1" fmla="*/ 0 h 6858000"/>
              <a:gd name="connsiteX2" fmla="*/ 545659 w 6229803"/>
              <a:gd name="connsiteY2" fmla="*/ 6858000 h 6858000"/>
              <a:gd name="connsiteX3" fmla="*/ 292088 w 6229803"/>
              <a:gd name="connsiteY3" fmla="*/ 6733310 h 6858000"/>
              <a:gd name="connsiteX4" fmla="*/ 0 w 6229803"/>
              <a:gd name="connsiteY4" fmla="*/ 0 h 6858000"/>
              <a:gd name="connsiteX0" fmla="*/ 34365 w 6264168"/>
              <a:gd name="connsiteY0" fmla="*/ 0 h 6858000"/>
              <a:gd name="connsiteX1" fmla="*/ 6264168 w 6264168"/>
              <a:gd name="connsiteY1" fmla="*/ 0 h 6858000"/>
              <a:gd name="connsiteX2" fmla="*/ 580024 w 6264168"/>
              <a:gd name="connsiteY2" fmla="*/ 6858000 h 6858000"/>
              <a:gd name="connsiteX3" fmla="*/ 0 w 6264168"/>
              <a:gd name="connsiteY3" fmla="*/ 6844146 h 6858000"/>
              <a:gd name="connsiteX4" fmla="*/ 34365 w 626416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4168" h="6858000">
                <a:moveTo>
                  <a:pt x="34365" y="0"/>
                </a:moveTo>
                <a:lnTo>
                  <a:pt x="6264168" y="0"/>
                </a:lnTo>
                <a:lnTo>
                  <a:pt x="580024" y="6858000"/>
                </a:lnTo>
                <a:lnTo>
                  <a:pt x="0" y="6844146"/>
                </a:lnTo>
                <a:lnTo>
                  <a:pt x="3436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p:cNvSpPr>
            <a:spLocks noGrp="1"/>
          </p:cNvSpPr>
          <p:nvPr>
            <p:ph sz="quarter" idx="10"/>
          </p:nvPr>
        </p:nvSpPr>
        <p:spPr>
          <a:xfrm>
            <a:off x="5582126" y="2681245"/>
            <a:ext cx="4842033" cy="3079476"/>
          </a:xfrm>
        </p:spPr>
        <p:txBody>
          <a:bodyPr/>
          <a:lstStyle>
            <a:lvl1pP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 xmlns:p14="http://schemas.microsoft.com/office/powerpoint/2010/main" val="13816469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915413"/>
            <a:ext cx="9875520" cy="3947532"/>
          </a:xfrm>
        </p:spPr>
        <p:txBody>
          <a:bodyPr>
            <a:normAutofit/>
          </a:bodyPr>
          <a:lstStyle>
            <a:lvl1pPr>
              <a:defRPr sz="5400">
                <a:solidFill>
                  <a:schemeClr val="bg1"/>
                </a:solidFill>
              </a:defRPr>
            </a:lvl1pPr>
          </a:lstStyle>
          <a:p>
            <a:r>
              <a:rPr lang="en-US" dirty="0"/>
              <a:t>Click to edit Master title style</a:t>
            </a:r>
          </a:p>
        </p:txBody>
      </p:sp>
      <p:pic>
        <p:nvPicPr>
          <p:cNvPr id="10" name="Picture 9"/>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9830862" y="55301"/>
            <a:ext cx="822960" cy="552069"/>
          </a:xfrm>
          <a:prstGeom prst="rect">
            <a:avLst/>
          </a:prstGeom>
        </p:spPr>
      </p:pic>
    </p:spTree>
    <p:extLst>
      <p:ext uri="{BB962C8B-B14F-4D97-AF65-F5344CB8AC3E}">
        <p14:creationId xmlns="" xmlns:p14="http://schemas.microsoft.com/office/powerpoint/2010/main" val="3277982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1"/>
                </a:solidFill>
              </a:defRPr>
            </a:lvl1pPr>
            <a:lvl2pPr marL="571500" indent="0">
              <a:buClr>
                <a:schemeClr val="bg2"/>
              </a:buClr>
              <a:buSzPct val="100000"/>
              <a:buFontTx/>
              <a:buNone/>
              <a:defRPr sz="1600">
                <a:solidFill>
                  <a:schemeClr val="bg1"/>
                </a:solidFill>
              </a:defRPr>
            </a:lvl2pPr>
            <a:lvl3pPr marL="1089025" indent="0">
              <a:buClr>
                <a:schemeClr val="bg2"/>
              </a:buClr>
              <a:buSzPct val="100000"/>
              <a:buFontTx/>
              <a:buNone/>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 xmlns:p14="http://schemas.microsoft.com/office/powerpoint/2010/main" val="229370168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and Title ONLY">
    <p:bg>
      <p:bgPr>
        <a:solidFill>
          <a:schemeClr val="bg1"/>
        </a:solidFill>
        <a:effectLst/>
      </p:bgPr>
    </p:bg>
    <p:spTree>
      <p:nvGrpSpPr>
        <p:cNvPr id="1" name=""/>
        <p:cNvGrpSpPr/>
        <p:nvPr/>
      </p:nvGrpSpPr>
      <p:grpSpPr>
        <a:xfrm>
          <a:off x="0" y="0"/>
          <a:ext cx="0" cy="0"/>
          <a:chOff x="0" y="0"/>
          <a:chExt cx="0" cy="0"/>
        </a:xfrm>
      </p:grpSpPr>
      <p:sp>
        <p:nvSpPr>
          <p:cNvPr id="11" name="Rectangle 13"/>
          <p:cNvSpPr/>
          <p:nvPr userDrawn="1"/>
        </p:nvSpPr>
        <p:spPr>
          <a:xfrm>
            <a:off x="0" y="0"/>
            <a:ext cx="9759337" cy="687414"/>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7"/>
          <p:cNvSpPr>
            <a:spLocks noGrp="1"/>
          </p:cNvSpPr>
          <p:nvPr>
            <p:ph type="body" sz="quarter" idx="13" hasCustomPrompt="1"/>
          </p:nvPr>
        </p:nvSpPr>
        <p:spPr>
          <a:xfrm>
            <a:off x="548640" y="80043"/>
            <a:ext cx="8661747" cy="527328"/>
          </a:xfrm>
        </p:spPr>
        <p:txBody>
          <a:bodyPr anchor="ctr">
            <a:normAutofit/>
          </a:bodyPr>
          <a:lstStyle>
            <a:lvl1pPr marL="0" indent="0">
              <a:buNone/>
              <a:defRPr sz="2070" b="1" cap="all" baseline="0">
                <a:solidFill>
                  <a:schemeClr val="bg1"/>
                </a:solidFill>
              </a:defRPr>
            </a:lvl1pPr>
          </a:lstStyle>
          <a:p>
            <a:pPr lvl="0"/>
            <a:r>
              <a:rPr lang="en-US" dirty="0"/>
              <a:t>Click to edit Page Heading</a:t>
            </a:r>
          </a:p>
        </p:txBody>
      </p:sp>
      <p:sp>
        <p:nvSpPr>
          <p:cNvPr id="2" name="Title 1"/>
          <p:cNvSpPr>
            <a:spLocks noGrp="1"/>
          </p:cNvSpPr>
          <p:nvPr>
            <p:ph type="title"/>
          </p:nvPr>
        </p:nvSpPr>
        <p:spPr/>
        <p:txBody>
          <a:bodyPr/>
          <a:lstStyle/>
          <a:p>
            <a:r>
              <a:rPr lang="en-US"/>
              <a:t>Click to edit Master title style</a:t>
            </a:r>
          </a:p>
        </p:txBody>
      </p:sp>
      <p:grpSp>
        <p:nvGrpSpPr>
          <p:cNvPr id="14" name="Group 13"/>
          <p:cNvGrpSpPr/>
          <p:nvPr userDrawn="1"/>
        </p:nvGrpSpPr>
        <p:grpSpPr>
          <a:xfrm>
            <a:off x="5634856" y="5902831"/>
            <a:ext cx="5337944" cy="269369"/>
            <a:chOff x="6260951" y="6558701"/>
            <a:chExt cx="5931049" cy="299299"/>
          </a:xfrm>
        </p:grpSpPr>
        <p:sp>
          <p:nvSpPr>
            <p:cNvPr id="15"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userDrawn="1"/>
        </p:nvSpPr>
        <p:spPr>
          <a:xfrm>
            <a:off x="8207358" y="5985765"/>
            <a:ext cx="1871618" cy="124650"/>
          </a:xfrm>
          <a:prstGeom prst="rect">
            <a:avLst/>
          </a:prstGeom>
          <a:noFill/>
        </p:spPr>
        <p:txBody>
          <a:bodyPr wrap="square" lIns="0" tIns="0" rIns="0" bIns="0" rtlCol="0">
            <a:spAutoFit/>
          </a:bodyPr>
          <a:lstStyle/>
          <a:p>
            <a:pPr algn="r"/>
            <a:fld id="{79C7C16D-3FCE-4FD9-B5D5-8D283AC2A2D0}" type="datetime4">
              <a:rPr lang="en-US" sz="810" smtClean="0">
                <a:solidFill>
                  <a:schemeClr val="bg1"/>
                </a:solidFill>
              </a:rPr>
              <a:pPr algn="r"/>
              <a:t>September 8, 2019</a:t>
            </a:fld>
            <a:endParaRPr lang="en-US" sz="810" dirty="0">
              <a:solidFill>
                <a:schemeClr val="bg1"/>
              </a:solidFill>
            </a:endParaRPr>
          </a:p>
        </p:txBody>
      </p:sp>
      <p:sp>
        <p:nvSpPr>
          <p:cNvPr id="26" name="TextBox 25"/>
          <p:cNvSpPr txBox="1"/>
          <p:nvPr userDrawn="1"/>
        </p:nvSpPr>
        <p:spPr>
          <a:xfrm>
            <a:off x="10352761" y="5983985"/>
            <a:ext cx="301061" cy="124650"/>
          </a:xfrm>
          <a:prstGeom prst="rect">
            <a:avLst/>
          </a:prstGeom>
          <a:noFill/>
        </p:spPr>
        <p:txBody>
          <a:bodyPr wrap="square" lIns="0" tIns="0" rIns="0" bIns="0" rtlCol="0">
            <a:spAutoFit/>
          </a:bodyPr>
          <a:lstStyle/>
          <a:p>
            <a:pPr algn="r"/>
            <a:fld id="{13DD8D3D-9F5D-40B5-8723-5F4A9233747C}" type="slidenum">
              <a:rPr lang="en-US" sz="810" smtClean="0">
                <a:solidFill>
                  <a:schemeClr val="bg1"/>
                </a:solidFill>
              </a:rPr>
              <a:pPr algn="r"/>
              <a:t>‹#›</a:t>
            </a:fld>
            <a:endParaRPr lang="en-US" sz="810" dirty="0">
              <a:solidFill>
                <a:schemeClr val="bg1"/>
              </a:solidFill>
            </a:endParaRPr>
          </a:p>
        </p:txBody>
      </p:sp>
    </p:spTree>
    <p:extLst>
      <p:ext uri="{BB962C8B-B14F-4D97-AF65-F5344CB8AC3E}">
        <p14:creationId xmlns="" xmlns:p14="http://schemas.microsoft.com/office/powerpoint/2010/main" val="39987820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11" name="Rectangle 13"/>
          <p:cNvSpPr/>
          <p:nvPr userDrawn="1"/>
        </p:nvSpPr>
        <p:spPr>
          <a:xfrm>
            <a:off x="0" y="0"/>
            <a:ext cx="9759337" cy="687414"/>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7"/>
          <p:cNvSpPr>
            <a:spLocks noGrp="1"/>
          </p:cNvSpPr>
          <p:nvPr>
            <p:ph type="body" sz="quarter" idx="13" hasCustomPrompt="1"/>
          </p:nvPr>
        </p:nvSpPr>
        <p:spPr>
          <a:xfrm>
            <a:off x="548640" y="80043"/>
            <a:ext cx="8661747" cy="527328"/>
          </a:xfrm>
        </p:spPr>
        <p:txBody>
          <a:bodyPr anchor="ctr">
            <a:normAutofit/>
          </a:bodyPr>
          <a:lstStyle>
            <a:lvl1pPr marL="0" indent="0">
              <a:buNone/>
              <a:defRPr sz="2070" b="1" cap="all" baseline="0">
                <a:solidFill>
                  <a:schemeClr val="bg1"/>
                </a:solidFill>
              </a:defRPr>
            </a:lvl1pPr>
          </a:lstStyle>
          <a:p>
            <a:pPr lvl="0"/>
            <a:r>
              <a:rPr lang="en-US" dirty="0"/>
              <a:t>Click to edit Page Heading</a:t>
            </a:r>
          </a:p>
        </p:txBody>
      </p:sp>
      <p:grpSp>
        <p:nvGrpSpPr>
          <p:cNvPr id="15" name="Group 14"/>
          <p:cNvGrpSpPr/>
          <p:nvPr userDrawn="1"/>
        </p:nvGrpSpPr>
        <p:grpSpPr>
          <a:xfrm>
            <a:off x="5634856" y="5902831"/>
            <a:ext cx="5337944" cy="269369"/>
            <a:chOff x="6260951" y="6558701"/>
            <a:chExt cx="5931049" cy="299299"/>
          </a:xfrm>
        </p:grpSpPr>
        <p:sp>
          <p:nvSpPr>
            <p:cNvPr id="16"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userDrawn="1"/>
        </p:nvSpPr>
        <p:spPr>
          <a:xfrm>
            <a:off x="8207358" y="5985765"/>
            <a:ext cx="1871618" cy="124650"/>
          </a:xfrm>
          <a:prstGeom prst="rect">
            <a:avLst/>
          </a:prstGeom>
          <a:noFill/>
        </p:spPr>
        <p:txBody>
          <a:bodyPr wrap="square" lIns="0" tIns="0" rIns="0" bIns="0" rtlCol="0">
            <a:spAutoFit/>
          </a:bodyPr>
          <a:lstStyle/>
          <a:p>
            <a:pPr algn="r"/>
            <a:fld id="{79C7C16D-3FCE-4FD9-B5D5-8D283AC2A2D0}" type="datetime4">
              <a:rPr lang="en-US" sz="810" smtClean="0">
                <a:solidFill>
                  <a:schemeClr val="bg1"/>
                </a:solidFill>
              </a:rPr>
              <a:pPr algn="r"/>
              <a:t>September 8, 2019</a:t>
            </a:fld>
            <a:endParaRPr lang="en-US" sz="810" dirty="0">
              <a:solidFill>
                <a:schemeClr val="bg1"/>
              </a:solidFill>
            </a:endParaRPr>
          </a:p>
        </p:txBody>
      </p:sp>
      <p:sp>
        <p:nvSpPr>
          <p:cNvPr id="21" name="TextBox 20"/>
          <p:cNvSpPr txBox="1"/>
          <p:nvPr userDrawn="1"/>
        </p:nvSpPr>
        <p:spPr>
          <a:xfrm>
            <a:off x="10352761" y="5983985"/>
            <a:ext cx="301061" cy="124650"/>
          </a:xfrm>
          <a:prstGeom prst="rect">
            <a:avLst/>
          </a:prstGeom>
          <a:noFill/>
        </p:spPr>
        <p:txBody>
          <a:bodyPr wrap="square" lIns="0" tIns="0" rIns="0" bIns="0" rtlCol="0">
            <a:spAutoFit/>
          </a:bodyPr>
          <a:lstStyle/>
          <a:p>
            <a:pPr algn="r"/>
            <a:fld id="{13DD8D3D-9F5D-40B5-8723-5F4A9233747C}" type="slidenum">
              <a:rPr lang="en-US" sz="810" smtClean="0">
                <a:solidFill>
                  <a:schemeClr val="bg1"/>
                </a:solidFill>
              </a:rPr>
              <a:pPr algn="r"/>
              <a:t>‹#›</a:t>
            </a:fld>
            <a:endParaRPr lang="en-US" sz="810" dirty="0">
              <a:solidFill>
                <a:schemeClr val="bg1"/>
              </a:solidFill>
            </a:endParaRPr>
          </a:p>
        </p:txBody>
      </p:sp>
    </p:spTree>
    <p:extLst>
      <p:ext uri="{BB962C8B-B14F-4D97-AF65-F5344CB8AC3E}">
        <p14:creationId xmlns="" xmlns:p14="http://schemas.microsoft.com/office/powerpoint/2010/main" val="3092536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416509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800">
                <a:solidFill>
                  <a:schemeClr val="bg1"/>
                </a:solidFill>
              </a:defRPr>
            </a:lvl1pPr>
            <a:lvl2pPr marL="800100" indent="-228600">
              <a:buClr>
                <a:schemeClr val="bg2"/>
              </a:buClr>
              <a:buSzPct val="75000"/>
              <a:buFontTx/>
              <a:buBlip>
                <a:blip r:embed="rId2"/>
              </a:buBlip>
              <a:defRPr sz="1600">
                <a:solidFill>
                  <a:schemeClr val="bg1"/>
                </a:solidFill>
              </a:defRPr>
            </a:lvl2pPr>
            <a:lvl3pPr marL="1258888" indent="-169863">
              <a:buClr>
                <a:schemeClr val="bg2"/>
              </a:buClr>
              <a:buSzPct val="75000"/>
              <a:buFontTx/>
              <a:buBlip>
                <a:blip r:embed="rId2"/>
              </a:buBlip>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 xmlns:p14="http://schemas.microsoft.com/office/powerpoint/2010/main" val="272056840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1"/>
                </a:solidFill>
              </a:defRPr>
            </a:lvl1pPr>
            <a:lvl2pPr marL="571500" indent="0">
              <a:buClr>
                <a:schemeClr val="bg2"/>
              </a:buClr>
              <a:buSzPct val="100000"/>
              <a:buFontTx/>
              <a:buNone/>
              <a:defRPr sz="1600">
                <a:solidFill>
                  <a:schemeClr val="bg1"/>
                </a:solidFill>
              </a:defRPr>
            </a:lvl2pPr>
            <a:lvl3pPr marL="1089025" indent="0">
              <a:buClr>
                <a:schemeClr val="bg2"/>
              </a:buClr>
              <a:buSzPct val="100000"/>
              <a:buFontTx/>
              <a:buNone/>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 xmlns:p14="http://schemas.microsoft.com/office/powerpoint/2010/main" val="369192057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1800">
                <a:solidFill>
                  <a:schemeClr val="bg1"/>
                </a:solidFill>
              </a:defRPr>
            </a:lvl1pPr>
            <a:lvl2pPr marL="571500" indent="0">
              <a:buClr>
                <a:schemeClr val="bg2"/>
              </a:buClr>
              <a:buSzPct val="100000"/>
              <a:buFontTx/>
              <a:buNone/>
              <a:defRPr sz="16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4" name="Rectangle 3">
            <a:extLst>
              <a:ext uri="{FF2B5EF4-FFF2-40B4-BE49-F238E27FC236}">
                <a16:creationId xmlns="" xmlns:a16="http://schemas.microsoft.com/office/drawing/2014/main" id="{018D8CF8-E6F1-4C71-A0F0-EB56510727F2}"/>
              </a:ext>
            </a:extLst>
          </p:cNvPr>
          <p:cNvSpPr/>
          <p:nvPr userDrawn="1"/>
        </p:nvSpPr>
        <p:spPr>
          <a:xfrm>
            <a:off x="9868093" y="5829880"/>
            <a:ext cx="1104707" cy="342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411026408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32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600">
                <a:solidFill>
                  <a:schemeClr val="bg1"/>
                </a:solidFill>
              </a:defRPr>
            </a:lvl1pPr>
            <a:lvl2pPr marL="571500" indent="0">
              <a:spcBef>
                <a:spcPts val="500"/>
              </a:spcBef>
              <a:spcAft>
                <a:spcPts val="500"/>
              </a:spcAft>
              <a:buClr>
                <a:schemeClr val="bg2"/>
              </a:buClr>
              <a:buSzPct val="100000"/>
              <a:buFontTx/>
              <a:buNone/>
              <a:defRPr sz="1400">
                <a:solidFill>
                  <a:schemeClr val="bg1"/>
                </a:solidFill>
              </a:defRPr>
            </a:lvl2pPr>
            <a:lvl3pPr marL="1089025" indent="0">
              <a:spcBef>
                <a:spcPts val="500"/>
              </a:spcBef>
              <a:spcAft>
                <a:spcPts val="500"/>
              </a:spcAft>
              <a:buClr>
                <a:schemeClr val="bg2"/>
              </a:buClr>
              <a:buSzPct val="100000"/>
              <a:buFontTx/>
              <a:buNone/>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4" name="Rectangle 3">
            <a:extLst>
              <a:ext uri="{FF2B5EF4-FFF2-40B4-BE49-F238E27FC236}">
                <a16:creationId xmlns="" xmlns:a16="http://schemas.microsoft.com/office/drawing/2014/main" id="{3208F0BB-1BE0-4D37-802F-86688BB7AF78}"/>
              </a:ext>
            </a:extLst>
          </p:cNvPr>
          <p:cNvSpPr/>
          <p:nvPr userDrawn="1"/>
        </p:nvSpPr>
        <p:spPr>
          <a:xfrm>
            <a:off x="9636012" y="5699915"/>
            <a:ext cx="1336788" cy="472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3036661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59B484E9-CEC5-4DE8-8C3D-DD4FB334C6F5}"/>
              </a:ext>
            </a:extLst>
          </p:cNvPr>
          <p:cNvPicPr>
            <a:picLocks noChangeAspect="1"/>
          </p:cNvPicPr>
          <p:nvPr/>
        </p:nvPicPr>
        <p:blipFill rotWithShape="1">
          <a:blip r:embed="rId2" cstate="screen">
            <a:extLst>
              <a:ext uri="{28A0092B-C50C-407E-A947-70E740481C1C}">
                <a14:useLocalDpi xmlns="" xmlns:a14="http://schemas.microsoft.com/office/drawing/2010/main"/>
              </a:ext>
            </a:extLst>
          </a:blip>
          <a:srcRect b="-2"/>
          <a:stretch/>
        </p:blipFill>
        <p:spPr>
          <a:xfrm>
            <a:off x="0" y="1"/>
            <a:ext cx="3583957" cy="6172198"/>
          </a:xfrm>
          <a:prstGeom prst="rect">
            <a:avLst/>
          </a:prstGeom>
        </p:spPr>
      </p:pic>
      <p:cxnSp>
        <p:nvCxnSpPr>
          <p:cNvPr id="8" name="Straight Connector 7">
            <a:extLst>
              <a:ext uri="{FF2B5EF4-FFF2-40B4-BE49-F238E27FC236}">
                <a16:creationId xmlns="" xmlns:a16="http://schemas.microsoft.com/office/drawing/2014/main" id="{C4CF03B8-634B-43D5-898B-BE804AF1DFE6}"/>
              </a:ext>
            </a:extLst>
          </p:cNvPr>
          <p:cNvCxnSpPr>
            <a:cxnSpLocks/>
          </p:cNvCxnSpPr>
          <p:nvPr/>
        </p:nvCxnSpPr>
        <p:spPr>
          <a:xfrm>
            <a:off x="3583957" y="-1"/>
            <a:ext cx="0" cy="617220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1881" y="2381806"/>
            <a:ext cx="2700194" cy="1408589"/>
          </a:xfrm>
        </p:spPr>
        <p:txBody>
          <a:bodyPr anchor="ctr"/>
          <a:lstStyle>
            <a:lvl1pPr algn="ctr">
              <a:defRPr sz="3600">
                <a:solidFill>
                  <a:schemeClr val="tx1"/>
                </a:solidFill>
              </a:defRPr>
            </a:lvl1pPr>
          </a:lstStyle>
          <a:p>
            <a:r>
              <a:rPr lang="en-US" dirty="0"/>
              <a:t>Click to edit Master title style</a:t>
            </a:r>
          </a:p>
        </p:txBody>
      </p:sp>
    </p:spTree>
    <p:extLst>
      <p:ext uri="{BB962C8B-B14F-4D97-AF65-F5344CB8AC3E}">
        <p14:creationId xmlns="" xmlns:p14="http://schemas.microsoft.com/office/powerpoint/2010/main" val="30497998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4CC9D3D8-33FC-4EE7-AE65-7535FEAB06AA}"/>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 xmlns:p14="http://schemas.microsoft.com/office/powerpoint/2010/main" val="395663086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7297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49165" y="5857880"/>
            <a:ext cx="321027" cy="138499"/>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700" kern="1200" smtClean="0">
                <a:solidFill>
                  <a:schemeClr val="accent5"/>
                </a:solidFill>
                <a:latin typeface="Trebuchet MS" panose="020B0603020202020204" pitchFamily="34" charset="0"/>
                <a:ea typeface="MS PGothic" pitchFamily="34" charset="-128"/>
                <a:cs typeface="+mn-cs"/>
              </a:rPr>
              <a:pPr algn="r"/>
              <a:t>‹#›</a:t>
            </a:fld>
            <a:r>
              <a:rPr lang="en-US" sz="900" cap="none" baseline="0" dirty="0">
                <a:solidFill>
                  <a:schemeClr val="accent5"/>
                </a:solidFill>
              </a:rPr>
              <a:t> </a:t>
            </a:r>
            <a:endParaRPr lang="en-US" sz="900" cap="none" dirty="0">
              <a:solidFill>
                <a:schemeClr val="accent5"/>
              </a:solidFill>
            </a:endParaRPr>
          </a:p>
        </p:txBody>
      </p:sp>
    </p:spTree>
    <p:extLst>
      <p:ext uri="{BB962C8B-B14F-4D97-AF65-F5344CB8AC3E}">
        <p14:creationId xmlns=""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5" r:id="rId2"/>
    <p:sldLayoutId id="2147483896" r:id="rId3"/>
    <p:sldLayoutId id="2147483981" r:id="rId4"/>
    <p:sldLayoutId id="2147483971" r:id="rId5"/>
    <p:sldLayoutId id="2147483988" r:id="rId6"/>
    <p:sldLayoutId id="2147483969" r:id="rId7"/>
    <p:sldLayoutId id="2147483989" r:id="rId8"/>
    <p:sldLayoutId id="2147483919" r:id="rId9"/>
    <p:sldLayoutId id="2147483990" r:id="rId10"/>
    <p:sldLayoutId id="2147483954" r:id="rId11"/>
    <p:sldLayoutId id="2147483984" r:id="rId12"/>
    <p:sldLayoutId id="2147483898" r:id="rId13"/>
    <p:sldLayoutId id="2147483926" r:id="rId14"/>
    <p:sldLayoutId id="2147483899" r:id="rId15"/>
    <p:sldLayoutId id="2147483901" r:id="rId16"/>
    <p:sldLayoutId id="2147483991" r:id="rId17"/>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832286"/>
            <a:ext cx="9875520" cy="652550"/>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548640" y="1583574"/>
            <a:ext cx="9875520" cy="4177146"/>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2956868662"/>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Lst>
  <p:hf hdr="0"/>
  <p:txStyles>
    <p:titleStyle>
      <a:lvl1pPr algn="l" defTabSz="822960" rtl="0" eaLnBrk="1" latinLnBrk="0" hangingPunct="1">
        <a:lnSpc>
          <a:spcPct val="90000"/>
        </a:lnSpc>
        <a:spcBef>
          <a:spcPct val="0"/>
        </a:spcBef>
        <a:buNone/>
        <a:defRPr sz="2880" b="1" kern="1200">
          <a:solidFill>
            <a:schemeClr val="tx1"/>
          </a:solidFill>
          <a:latin typeface="+mj-lt"/>
          <a:ea typeface="+mj-ea"/>
          <a:cs typeface="+mj-cs"/>
        </a:defRPr>
      </a:lvl1pPr>
    </p:titleStyle>
    <p:bodyStyle>
      <a:lvl1pPr marL="205740" indent="-205740" algn="l" defTabSz="822960" rtl="0" eaLnBrk="1" latinLnBrk="0" hangingPunct="1">
        <a:lnSpc>
          <a:spcPct val="100000"/>
        </a:lnSpc>
        <a:spcBef>
          <a:spcPts val="900"/>
        </a:spcBef>
        <a:buClr>
          <a:schemeClr val="accent3"/>
        </a:buClr>
        <a:buFont typeface="Arial"/>
        <a:buChar char="•"/>
        <a:defRPr sz="1620" kern="1200">
          <a:solidFill>
            <a:schemeClr val="tx1"/>
          </a:solidFill>
          <a:latin typeface="+mn-lt"/>
          <a:ea typeface="+mn-ea"/>
          <a:cs typeface="+mn-cs"/>
        </a:defRPr>
      </a:lvl1pPr>
      <a:lvl2pPr marL="617220" indent="-205740" algn="l" defTabSz="822960" rtl="0" eaLnBrk="1" latinLnBrk="0" hangingPunct="1">
        <a:lnSpc>
          <a:spcPct val="100000"/>
        </a:lnSpc>
        <a:spcBef>
          <a:spcPts val="450"/>
        </a:spcBef>
        <a:buClr>
          <a:schemeClr val="tx1"/>
        </a:buClr>
        <a:buFont typeface="Arial" pitchFamily="34" charset="0"/>
        <a:buChar char="-"/>
        <a:defRPr sz="1440" kern="1200">
          <a:solidFill>
            <a:schemeClr val="tx1"/>
          </a:solidFill>
          <a:latin typeface="+mn-lt"/>
          <a:ea typeface="+mn-ea"/>
          <a:cs typeface="+mn-cs"/>
        </a:defRPr>
      </a:lvl2pPr>
      <a:lvl3pPr marL="978694" indent="-155734" algn="l" defTabSz="822960" rtl="0" eaLnBrk="1" latinLnBrk="0" hangingPunct="1">
        <a:lnSpc>
          <a:spcPct val="100000"/>
        </a:lnSpc>
        <a:spcBef>
          <a:spcPts val="450"/>
        </a:spcBef>
        <a:buFont typeface="Arial"/>
        <a:buChar char="•"/>
        <a:defRPr sz="1260" kern="1200">
          <a:solidFill>
            <a:schemeClr val="tx1"/>
          </a:solidFill>
          <a:latin typeface="+mn-lt"/>
          <a:ea typeface="+mn-ea"/>
          <a:cs typeface="+mn-cs"/>
        </a:defRPr>
      </a:lvl3pPr>
      <a:lvl4pPr marL="1385888" indent="-151448" algn="l" defTabSz="822960" rtl="0" eaLnBrk="1" latinLnBrk="0" hangingPunct="1">
        <a:lnSpc>
          <a:spcPct val="100000"/>
        </a:lnSpc>
        <a:spcBef>
          <a:spcPts val="450"/>
        </a:spcBef>
        <a:buFont typeface="Arial" pitchFamily="34" charset="0"/>
        <a:buChar char="-"/>
        <a:defRPr sz="1080" kern="1200">
          <a:solidFill>
            <a:schemeClr val="tx1"/>
          </a:solidFill>
          <a:latin typeface="+mn-lt"/>
          <a:ea typeface="+mn-ea"/>
          <a:cs typeface="+mn-cs"/>
        </a:defRPr>
      </a:lvl4pPr>
      <a:lvl5pPr marL="1801654" indent="-155734" algn="l" defTabSz="822960" rtl="0" eaLnBrk="1" latinLnBrk="0" hangingPunct="1">
        <a:lnSpc>
          <a:spcPct val="100000"/>
        </a:lnSpc>
        <a:spcBef>
          <a:spcPts val="450"/>
        </a:spcBef>
        <a:buFont typeface="Arial"/>
        <a:buChar char="•"/>
        <a:defRPr sz="108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pos="810">
          <p15:clr>
            <a:srgbClr val="F26B43"/>
          </p15:clr>
        </p15:guide>
        <p15:guide id="6" pos="947">
          <p15:clr>
            <a:srgbClr val="F26B43"/>
          </p15:clr>
        </p15:guide>
        <p15:guide id="7" pos="1397">
          <p15:clr>
            <a:srgbClr val="F26B43"/>
          </p15:clr>
        </p15:guide>
        <p15:guide id="8" pos="1534">
          <p15:clr>
            <a:srgbClr val="F26B43"/>
          </p15:clr>
        </p15:guide>
        <p15:guide id="9" pos="1985">
          <p15:clr>
            <a:srgbClr val="F26B43"/>
          </p15:clr>
        </p15:guide>
        <p15:guide id="10" pos="2133">
          <p15:clr>
            <a:srgbClr val="F26B43"/>
          </p15:clr>
        </p15:guide>
        <p15:guide id="11" pos="2583">
          <p15:clr>
            <a:srgbClr val="F26B43"/>
          </p15:clr>
        </p15:guide>
        <p15:guide id="12" pos="2720">
          <p15:clr>
            <a:srgbClr val="F26B43"/>
          </p15:clr>
        </p15:guide>
        <p15:guide id="13" pos="3177">
          <p15:clr>
            <a:srgbClr val="F26B43"/>
          </p15:clr>
        </p15:guide>
        <p15:guide id="14" pos="3319">
          <p15:clr>
            <a:srgbClr val="F26B43"/>
          </p15:clr>
        </p15:guide>
        <p15:guide id="15" pos="3770">
          <p15:clr>
            <a:srgbClr val="F26B43"/>
          </p15:clr>
        </p15:guide>
        <p15:guide id="16" pos="3907">
          <p15:clr>
            <a:srgbClr val="F26B43"/>
          </p15:clr>
        </p15:guide>
        <p15:guide id="17" pos="4357">
          <p15:clr>
            <a:srgbClr val="F26B43"/>
          </p15:clr>
        </p15:guide>
        <p15:guide id="18" pos="4500">
          <p15:clr>
            <a:srgbClr val="F26B43"/>
          </p15:clr>
        </p15:guide>
        <p15:guide id="19" pos="4950">
          <p15:clr>
            <a:srgbClr val="F26B43"/>
          </p15:clr>
        </p15:guide>
        <p15:guide id="20" pos="5093">
          <p15:clr>
            <a:srgbClr val="F26B43"/>
          </p15:clr>
        </p15:guide>
        <p15:guide id="21" pos="5543">
          <p15:clr>
            <a:srgbClr val="F26B43"/>
          </p15:clr>
        </p15:guide>
        <p15:guide id="22" pos="5686">
          <p15:clr>
            <a:srgbClr val="F26B43"/>
          </p15:clr>
        </p15:guide>
        <p15:guide id="23" pos="6128">
          <p15:clr>
            <a:srgbClr val="F26B43"/>
          </p15:clr>
        </p15:guide>
        <p15:guide id="24" pos="6273">
          <p15:clr>
            <a:srgbClr val="F26B43"/>
          </p15:clr>
        </p15:guide>
        <p15:guide id="25" pos="6724">
          <p15:clr>
            <a:srgbClr val="F26B43"/>
          </p15:clr>
        </p15:guide>
        <p15:guide id="26" pos="6872">
          <p15:clr>
            <a:srgbClr val="F26B43"/>
          </p15:clr>
        </p15:guide>
        <p15:guide id="27" orient="horz" pos="110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1.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emf"/><Relationship Id="rId2" Type="http://schemas.openxmlformats.org/officeDocument/2006/relationships/image" Target="../media/image30.png"/><Relationship Id="rId1" Type="http://schemas.openxmlformats.org/officeDocument/2006/relationships/slideLayout" Target="../slideLayouts/slideLayout3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3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1.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0827" y="1561482"/>
            <a:ext cx="5463524" cy="652550"/>
          </a:xfrm>
        </p:spPr>
        <p:txBody>
          <a:bodyPr>
            <a:noAutofit/>
          </a:bodyPr>
          <a:lstStyle/>
          <a:p>
            <a:pPr algn="ctr">
              <a:lnSpc>
                <a:spcPct val="100000"/>
              </a:lnSpc>
            </a:pPr>
            <a:r>
              <a:rPr lang="en-US" sz="2200" dirty="0">
                <a:solidFill>
                  <a:schemeClr val="accent3"/>
                </a:solidFill>
              </a:rPr>
              <a:t>End to End Speech Recognition System in Hindi Language</a:t>
            </a:r>
          </a:p>
        </p:txBody>
      </p:sp>
      <p:sp>
        <p:nvSpPr>
          <p:cNvPr id="6" name="Text Placeholder 5"/>
          <p:cNvSpPr>
            <a:spLocks noGrp="1"/>
          </p:cNvSpPr>
          <p:nvPr>
            <p:ph type="body" sz="quarter" idx="16"/>
          </p:nvPr>
        </p:nvSpPr>
        <p:spPr>
          <a:xfrm>
            <a:off x="412750" y="86007"/>
            <a:ext cx="6585187" cy="527328"/>
          </a:xfrm>
        </p:spPr>
        <p:txBody>
          <a:bodyPr>
            <a:normAutofit/>
          </a:bodyPr>
          <a:lstStyle/>
          <a:p>
            <a:r>
              <a:rPr lang="en-US" sz="2500" dirty="0"/>
              <a:t>AI Hackathon 2019</a:t>
            </a:r>
          </a:p>
        </p:txBody>
      </p:sp>
      <p:sp>
        <p:nvSpPr>
          <p:cNvPr id="7" name="Subtitle 11">
            <a:extLst>
              <a:ext uri="{FF2B5EF4-FFF2-40B4-BE49-F238E27FC236}">
                <a16:creationId xmlns="" xmlns:a16="http://schemas.microsoft.com/office/drawing/2014/main" id="{992A68BF-179D-4F0E-B740-813E7324D21C}"/>
              </a:ext>
            </a:extLst>
          </p:cNvPr>
          <p:cNvSpPr txBox="1">
            <a:spLocks/>
          </p:cNvSpPr>
          <p:nvPr/>
        </p:nvSpPr>
        <p:spPr bwMode="auto">
          <a:xfrm>
            <a:off x="4775200" y="2865617"/>
            <a:ext cx="5899149" cy="2885325"/>
          </a:xfrm>
          <a:prstGeom prst="roundRect">
            <a:avLst>
              <a:gd name="adj" fmla="val 4594"/>
            </a:avLst>
          </a:prstGeom>
          <a:solidFill>
            <a:schemeClr val="bg1">
              <a:lumMod val="95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marR="0" lvl="0" indent="0" algn="ctr" defTabSz="914400" rtl="0" eaLnBrk="1" fontAlgn="base" latinLnBrk="0" hangingPunct="1">
              <a:lnSpc>
                <a:spcPct val="114000"/>
              </a:lnSpc>
              <a:spcBef>
                <a:spcPts val="0"/>
              </a:spcBef>
              <a:spcAft>
                <a:spcPts val="900"/>
              </a:spcAft>
              <a:buClr>
                <a:srgbClr val="E2E3E3"/>
              </a:buClr>
              <a:buSzPct val="100000"/>
              <a:buFontTx/>
              <a:buNone/>
              <a:tabLst/>
              <a:defRPr/>
            </a:pPr>
            <a:r>
              <a:rPr kumimoji="0" lang="en-US" sz="1600" i="0" u="none" strike="noStrike" kern="0" cap="none" spc="0" normalizeH="0" baseline="0" noProof="0" dirty="0">
                <a:ln>
                  <a:noFill/>
                </a:ln>
                <a:solidFill>
                  <a:srgbClr val="0093FF">
                    <a:lumMod val="75000"/>
                  </a:srgbClr>
                </a:solidFill>
                <a:effectLst/>
                <a:uLnTx/>
                <a:uFillTx/>
                <a:latin typeface="Arial"/>
                <a:ea typeface="+mn-ea"/>
                <a:cs typeface="+mn-cs"/>
              </a:rPr>
              <a:t>Team Registration ID </a:t>
            </a:r>
            <a:r>
              <a:rPr kumimoji="0" lang="en-US" sz="1600" b="1" i="0" u="none" strike="noStrike" kern="0" cap="none" spc="0" normalizeH="0" baseline="0" noProof="0" dirty="0">
                <a:ln>
                  <a:noFill/>
                </a:ln>
                <a:solidFill>
                  <a:srgbClr val="0093FF">
                    <a:lumMod val="75000"/>
                  </a:srgbClr>
                </a:solidFill>
                <a:effectLst/>
                <a:uLnTx/>
                <a:uFillTx/>
                <a:latin typeface="Arial"/>
                <a:ea typeface="+mn-ea"/>
                <a:cs typeface="+mn-cs"/>
              </a:rPr>
              <a:t>- </a:t>
            </a:r>
            <a:r>
              <a:rPr kumimoji="0" lang="en-US" sz="1600" b="1" i="0" u="none" strike="noStrike" kern="1200" cap="none" spc="0" normalizeH="0" baseline="0" noProof="0" dirty="0">
                <a:ln>
                  <a:noFill/>
                </a:ln>
                <a:solidFill>
                  <a:srgbClr val="0093FF">
                    <a:lumMod val="75000"/>
                  </a:srgbClr>
                </a:solidFill>
                <a:effectLst/>
                <a:uLnTx/>
                <a:uFillTx/>
                <a:latin typeface="Arial"/>
                <a:ea typeface="+mn-ea"/>
                <a:cs typeface="+mn-cs"/>
              </a:rPr>
              <a:t>AIH19T-0228</a:t>
            </a:r>
            <a:endParaRPr kumimoji="0" lang="en-US" sz="1600" b="1" i="0" u="none" strike="noStrike" kern="0" cap="none" spc="0" normalizeH="0" baseline="0" noProof="0" dirty="0">
              <a:ln>
                <a:noFill/>
              </a:ln>
              <a:solidFill>
                <a:srgbClr val="000000"/>
              </a:solidFill>
              <a:effectLst/>
              <a:uLnTx/>
              <a:uFillTx/>
              <a:latin typeface="Arial"/>
              <a:ea typeface="+mn-ea"/>
              <a:cs typeface="+mn-cs"/>
            </a:endParaRPr>
          </a:p>
          <a:p>
            <a:pPr marL="231775" marR="0" lvl="0" indent="-231775" algn="l" defTabSz="457200" rtl="0" eaLnBrk="1" fontAlgn="base" latinLnBrk="0" hangingPunct="1">
              <a:lnSpc>
                <a:spcPct val="114000"/>
              </a:lnSpc>
              <a:spcBef>
                <a:spcPts val="1200"/>
              </a:spcBef>
              <a:spcAft>
                <a:spcPts val="900"/>
              </a:spcAft>
              <a:buClr>
                <a:srgbClr val="FF6503"/>
              </a:buClr>
              <a:buSzPct val="100000"/>
              <a:buFont typeface="Arial" panose="020B0604020202020204" pitchFamily="34" charset="0"/>
              <a:buChar char="•"/>
              <a:tabLst/>
              <a:defRPr/>
            </a:pPr>
            <a:r>
              <a:rPr kumimoji="0" lang="en-US" sz="1300" b="1" i="0" u="none" strike="noStrike" kern="1200" cap="none" spc="0" normalizeH="0" baseline="0" noProof="0" dirty="0">
                <a:ln>
                  <a:noFill/>
                </a:ln>
                <a:solidFill>
                  <a:srgbClr val="000000"/>
                </a:solidFill>
                <a:effectLst/>
                <a:uLnTx/>
                <a:uFillTx/>
                <a:latin typeface="Arial"/>
                <a:ea typeface="+mn-ea"/>
                <a:cs typeface="+mn-cs"/>
              </a:rPr>
              <a:t>Pradeep</a:t>
            </a:r>
            <a:r>
              <a:rPr kumimoji="0" lang="en-US" sz="1300" b="0" i="0" u="none" strike="noStrike" kern="1200" cap="none" spc="0" normalizeH="0" baseline="0" noProof="0" dirty="0">
                <a:ln>
                  <a:noFill/>
                </a:ln>
                <a:solidFill>
                  <a:srgbClr val="000000"/>
                </a:solidFill>
                <a:effectLst/>
                <a:uLnTx/>
                <a:uFillTx/>
                <a:latin typeface="Arial"/>
                <a:ea typeface="+mn-ea"/>
                <a:cs typeface="+mn-cs"/>
              </a:rPr>
              <a:t>, Exl Service, Pradeep129690@exlservice.com</a:t>
            </a:r>
          </a:p>
          <a:p>
            <a:pPr marL="231775" marR="0" lvl="0" indent="-231775" algn="l" defTabSz="457200" rtl="0" eaLnBrk="1" fontAlgn="base" latinLnBrk="0" hangingPunct="1">
              <a:lnSpc>
                <a:spcPct val="114000"/>
              </a:lnSpc>
              <a:spcBef>
                <a:spcPts val="600"/>
              </a:spcBef>
              <a:spcAft>
                <a:spcPts val="900"/>
              </a:spcAft>
              <a:buClr>
                <a:srgbClr val="FF6503"/>
              </a:buClr>
              <a:buSzPct val="100000"/>
              <a:buFont typeface="Arial" panose="020B0604020202020204" pitchFamily="34" charset="0"/>
              <a:buChar char="•"/>
              <a:tabLst/>
              <a:defRPr/>
            </a:pPr>
            <a:r>
              <a:rPr kumimoji="0" lang="en-US" sz="1300" b="1" i="0" u="none" strike="noStrike" kern="1200" cap="none" spc="0" normalizeH="0" baseline="0" noProof="0" dirty="0">
                <a:ln>
                  <a:noFill/>
                </a:ln>
                <a:solidFill>
                  <a:srgbClr val="000000"/>
                </a:solidFill>
                <a:effectLst/>
                <a:uLnTx/>
                <a:uFillTx/>
                <a:latin typeface="Arial"/>
                <a:ea typeface="+mn-ea"/>
                <a:cs typeface="+mn-cs"/>
              </a:rPr>
              <a:t>Vikram Jain</a:t>
            </a:r>
            <a:r>
              <a:rPr kumimoji="0" lang="en-US" sz="1300" b="0" i="0" u="none" strike="noStrike" kern="1200" cap="none" spc="0" normalizeH="0" baseline="0" noProof="0" dirty="0">
                <a:ln>
                  <a:noFill/>
                </a:ln>
                <a:solidFill>
                  <a:srgbClr val="000000"/>
                </a:solidFill>
                <a:effectLst/>
                <a:uLnTx/>
                <a:uFillTx/>
                <a:latin typeface="Arial"/>
                <a:ea typeface="+mn-ea"/>
                <a:cs typeface="+mn-cs"/>
              </a:rPr>
              <a:t>, Exl Service, Vikram.jain@exlservice.com</a:t>
            </a:r>
          </a:p>
          <a:p>
            <a:pPr marL="231775" marR="0" lvl="0" indent="-231775" algn="l" defTabSz="457200" rtl="0" eaLnBrk="1" fontAlgn="base" latinLnBrk="0" hangingPunct="1">
              <a:lnSpc>
                <a:spcPct val="114000"/>
              </a:lnSpc>
              <a:spcBef>
                <a:spcPts val="600"/>
              </a:spcBef>
              <a:spcAft>
                <a:spcPts val="900"/>
              </a:spcAft>
              <a:buClr>
                <a:srgbClr val="FF6503"/>
              </a:buClr>
              <a:buSzPct val="100000"/>
              <a:buFont typeface="Arial" panose="020B0604020202020204" pitchFamily="34" charset="0"/>
              <a:buChar char="•"/>
              <a:tabLst/>
              <a:defRPr/>
            </a:pPr>
            <a:r>
              <a:rPr kumimoji="0" lang="en-US" sz="1300" b="1" i="0" u="none" strike="noStrike" kern="1200" cap="none" spc="0" normalizeH="0" baseline="0" noProof="0" dirty="0">
                <a:ln>
                  <a:noFill/>
                </a:ln>
                <a:solidFill>
                  <a:srgbClr val="000000"/>
                </a:solidFill>
                <a:effectLst/>
                <a:uLnTx/>
                <a:uFillTx/>
                <a:latin typeface="Arial"/>
                <a:ea typeface="+mn-ea"/>
                <a:cs typeface="+mn-cs"/>
              </a:rPr>
              <a:t>Pushpendra Dahiya</a:t>
            </a:r>
            <a:r>
              <a:rPr kumimoji="0" lang="en-US" sz="1300" b="0" i="0" u="none" strike="noStrike" kern="1200" cap="none" spc="0" normalizeH="0" baseline="0" noProof="0" dirty="0">
                <a:ln>
                  <a:noFill/>
                </a:ln>
                <a:solidFill>
                  <a:srgbClr val="000000"/>
                </a:solidFill>
                <a:effectLst/>
                <a:uLnTx/>
                <a:uFillTx/>
                <a:latin typeface="Arial"/>
                <a:ea typeface="+mn-ea"/>
                <a:cs typeface="+mn-cs"/>
              </a:rPr>
              <a:t>, EXL Service, Pushpendra.Dahiya@exlservice.com</a:t>
            </a:r>
          </a:p>
          <a:p>
            <a:pPr marL="231775" marR="0" lvl="0" indent="-231775" algn="l" defTabSz="457200" rtl="0" eaLnBrk="1" fontAlgn="base" latinLnBrk="0" hangingPunct="1">
              <a:lnSpc>
                <a:spcPct val="114000"/>
              </a:lnSpc>
              <a:spcBef>
                <a:spcPts val="600"/>
              </a:spcBef>
              <a:spcAft>
                <a:spcPts val="900"/>
              </a:spcAft>
              <a:buClr>
                <a:srgbClr val="FF6503"/>
              </a:buClr>
              <a:buSzPct val="100000"/>
              <a:buFont typeface="Arial" panose="020B0604020202020204" pitchFamily="34" charset="0"/>
              <a:buChar char="•"/>
              <a:tabLst/>
              <a:defRPr/>
            </a:pPr>
            <a:r>
              <a:rPr kumimoji="0" lang="en-US" sz="1300" b="1" i="0" u="none" strike="noStrike" kern="1200" cap="none" spc="0" normalizeH="0" baseline="0" noProof="0" dirty="0">
                <a:ln>
                  <a:noFill/>
                </a:ln>
                <a:solidFill>
                  <a:srgbClr val="000000"/>
                </a:solidFill>
                <a:effectLst/>
                <a:uLnTx/>
                <a:uFillTx/>
                <a:latin typeface="Arial"/>
                <a:ea typeface="+mn-ea"/>
                <a:cs typeface="+mn-cs"/>
              </a:rPr>
              <a:t>Abhigyan Raman</a:t>
            </a:r>
            <a:r>
              <a:rPr kumimoji="0" lang="en-US" sz="1300" b="0" i="0" u="none" strike="noStrike" kern="1200" cap="none" spc="0" normalizeH="0" baseline="0" noProof="0" dirty="0">
                <a:ln>
                  <a:noFill/>
                </a:ln>
                <a:solidFill>
                  <a:srgbClr val="000000"/>
                </a:solidFill>
                <a:effectLst/>
                <a:uLnTx/>
                <a:uFillTx/>
                <a:latin typeface="Arial"/>
                <a:ea typeface="+mn-ea"/>
                <a:cs typeface="+mn-cs"/>
              </a:rPr>
              <a:t>, Exl Service, Abhigyan.Raman@exlservice.com</a:t>
            </a:r>
          </a:p>
          <a:p>
            <a:pPr marL="231775" marR="0" lvl="0" indent="-231775" algn="l" defTabSz="457200" rtl="0" eaLnBrk="1" fontAlgn="base" latinLnBrk="0" hangingPunct="1">
              <a:lnSpc>
                <a:spcPct val="114000"/>
              </a:lnSpc>
              <a:spcBef>
                <a:spcPts val="600"/>
              </a:spcBef>
              <a:spcAft>
                <a:spcPts val="900"/>
              </a:spcAft>
              <a:buClr>
                <a:srgbClr val="FF6503"/>
              </a:buClr>
              <a:buSzPct val="100000"/>
              <a:buFont typeface="Arial" panose="020B0604020202020204" pitchFamily="34" charset="0"/>
              <a:buChar char="•"/>
              <a:tabLst/>
              <a:defRPr/>
            </a:pPr>
            <a:r>
              <a:rPr kumimoji="0" lang="en-US" sz="1300" b="1" i="0" u="none" strike="noStrike" kern="1200" cap="none" spc="0" normalizeH="0" baseline="0" noProof="0" dirty="0">
                <a:ln>
                  <a:noFill/>
                </a:ln>
                <a:solidFill>
                  <a:srgbClr val="000000"/>
                </a:solidFill>
                <a:effectLst/>
                <a:uLnTx/>
                <a:uFillTx/>
                <a:latin typeface="Arial"/>
                <a:ea typeface="+mn-ea"/>
                <a:cs typeface="+mn-cs"/>
              </a:rPr>
              <a:t>Vivek Sahu</a:t>
            </a:r>
            <a:r>
              <a:rPr kumimoji="0" lang="en-US" sz="1300" b="0" i="0" u="none" strike="noStrike" kern="1200" cap="none" spc="0" normalizeH="0" baseline="0" noProof="0" dirty="0">
                <a:ln>
                  <a:noFill/>
                </a:ln>
                <a:solidFill>
                  <a:srgbClr val="000000"/>
                </a:solidFill>
                <a:effectLst/>
                <a:uLnTx/>
                <a:uFillTx/>
                <a:latin typeface="Arial"/>
                <a:ea typeface="+mn-ea"/>
                <a:cs typeface="+mn-cs"/>
              </a:rPr>
              <a:t>, Exl Service, Vivek.Sahu@exlservice.com</a:t>
            </a:r>
          </a:p>
        </p:txBody>
      </p:sp>
      <p:sp>
        <p:nvSpPr>
          <p:cNvPr id="2" name="Rectangle 1"/>
          <p:cNvSpPr/>
          <p:nvPr/>
        </p:nvSpPr>
        <p:spPr>
          <a:xfrm>
            <a:off x="7376467" y="2405246"/>
            <a:ext cx="979755" cy="369332"/>
          </a:xfrm>
          <a:prstGeom prst="rect">
            <a:avLst/>
          </a:prstGeom>
        </p:spPr>
        <p:txBody>
          <a:bodyPr wrap="none">
            <a:spAutoFit/>
          </a:bodyPr>
          <a:lstStyle/>
          <a:p>
            <a:r>
              <a:rPr lang="en-US" dirty="0"/>
              <a:t>Stage II</a:t>
            </a:r>
          </a:p>
        </p:txBody>
      </p:sp>
    </p:spTree>
    <p:extLst>
      <p:ext uri="{BB962C8B-B14F-4D97-AF65-F5344CB8AC3E}">
        <p14:creationId xmlns="" xmlns:p14="http://schemas.microsoft.com/office/powerpoint/2010/main" val="274245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GPU Utilization</a:t>
            </a:r>
          </a:p>
        </p:txBody>
      </p:sp>
      <p:sp>
        <p:nvSpPr>
          <p:cNvPr id="8" name="Google Shape;217;g6272c1509c_0_101"/>
          <p:cNvSpPr txBox="1">
            <a:spLocks noGrp="1"/>
          </p:cNvSpPr>
          <p:nvPr>
            <p:ph type="body" idx="4294967295"/>
          </p:nvPr>
        </p:nvSpPr>
        <p:spPr>
          <a:xfrm>
            <a:off x="551145" y="839070"/>
            <a:ext cx="10171134" cy="4406900"/>
          </a:xfrm>
          <a:prstGeom prst="rect">
            <a:avLst/>
          </a:prstGeom>
          <a:noFill/>
          <a:ln>
            <a:noFill/>
          </a:ln>
        </p:spPr>
        <p:txBody>
          <a:bodyPr spcFirstLastPara="1" vert="horz" wrap="square" lIns="101583" tIns="50778" rIns="101583" bIns="50778" rtlCol="0" anchor="t" anchorCtr="0">
            <a:noAutofit/>
          </a:bodyPr>
          <a:lstStyle/>
          <a:p>
            <a:pPr marL="285750" indent="-285750">
              <a:lnSpc>
                <a:spcPts val="2400"/>
              </a:lnSpc>
              <a:spcBef>
                <a:spcPts val="600"/>
              </a:spcBef>
              <a:spcAft>
                <a:spcPts val="600"/>
              </a:spcAft>
              <a:buSzPts val="1400"/>
              <a:buFont typeface="Arial" panose="020B0604020202020204" pitchFamily="34" charset="0"/>
              <a:buChar char="•"/>
            </a:pPr>
            <a:r>
              <a:rPr lang="en-US" sz="1600" dirty="0"/>
              <a:t>We trained all the model for </a:t>
            </a:r>
            <a:r>
              <a:rPr lang="en-US" sz="1600" b="1" dirty="0">
                <a:solidFill>
                  <a:schemeClr val="accent3"/>
                </a:solidFill>
              </a:rPr>
              <a:t>500 epochs on a single GPU</a:t>
            </a:r>
            <a:r>
              <a:rPr lang="en-US" sz="1600" dirty="0"/>
              <a:t>. Also our model uses Cuda-RNN implementation for faster training of RNN layers. This flag should be turned off if the inference is to be run on CPU.</a:t>
            </a:r>
            <a:endParaRPr sz="1600" dirty="0"/>
          </a:p>
          <a:p>
            <a:pPr marL="285750" indent="-285750">
              <a:lnSpc>
                <a:spcPts val="2400"/>
              </a:lnSpc>
              <a:spcBef>
                <a:spcPts val="1800"/>
              </a:spcBef>
              <a:spcAft>
                <a:spcPts val="600"/>
              </a:spcAft>
              <a:buSzPts val="1400"/>
              <a:buFont typeface="Arial" panose="020B0604020202020204" pitchFamily="34" charset="0"/>
              <a:buChar char="•"/>
            </a:pPr>
            <a:r>
              <a:rPr lang="en-US" sz="1600" dirty="0"/>
              <a:t>Average time per step(to process single batch) during training time was around </a:t>
            </a:r>
            <a:r>
              <a:rPr lang="en-US" sz="1600" b="1" dirty="0">
                <a:solidFill>
                  <a:schemeClr val="accent3"/>
                </a:solidFill>
              </a:rPr>
              <a:t>0.297 sec for DeepSpeech2 (small).</a:t>
            </a:r>
            <a:endParaRPr sz="1600" b="1" dirty="0">
              <a:solidFill>
                <a:schemeClr val="accent3"/>
              </a:solidFill>
            </a:endParaRPr>
          </a:p>
          <a:p>
            <a:pPr marL="285750" indent="-285750">
              <a:lnSpc>
                <a:spcPts val="2400"/>
              </a:lnSpc>
              <a:spcBef>
                <a:spcPts val="1800"/>
              </a:spcBef>
              <a:spcAft>
                <a:spcPts val="600"/>
              </a:spcAft>
              <a:buSzPts val="1400"/>
              <a:buFont typeface="Arial" panose="020B0604020202020204" pitchFamily="34" charset="0"/>
              <a:buChar char="•"/>
            </a:pPr>
            <a:r>
              <a:rPr lang="en-US" sz="1600" dirty="0"/>
              <a:t>We were saving </a:t>
            </a:r>
            <a:r>
              <a:rPr lang="en-US" sz="1600" b="1" dirty="0">
                <a:solidFill>
                  <a:schemeClr val="accent3"/>
                </a:solidFill>
              </a:rPr>
              <a:t>5 best checkpoints </a:t>
            </a:r>
            <a:r>
              <a:rPr lang="en-US" sz="1600" dirty="0"/>
              <a:t>till the latest step  </a:t>
            </a:r>
          </a:p>
          <a:p>
            <a:pPr marL="285750" indent="-285750">
              <a:lnSpc>
                <a:spcPts val="2400"/>
              </a:lnSpc>
              <a:spcBef>
                <a:spcPts val="1800"/>
              </a:spcBef>
              <a:spcAft>
                <a:spcPts val="600"/>
              </a:spcAft>
              <a:buSzPts val="1400"/>
              <a:buFont typeface="Arial" panose="020B0604020202020204" pitchFamily="34" charset="0"/>
              <a:buChar char="•"/>
            </a:pPr>
            <a:endParaRPr lang="en-US" sz="1556" dirty="0"/>
          </a:p>
          <a:p>
            <a:pPr marL="285750" indent="-285750">
              <a:lnSpc>
                <a:spcPts val="2400"/>
              </a:lnSpc>
              <a:spcBef>
                <a:spcPts val="1800"/>
              </a:spcBef>
              <a:spcAft>
                <a:spcPts val="600"/>
              </a:spcAft>
              <a:buSzPts val="1400"/>
              <a:buFont typeface="Arial" panose="020B0604020202020204" pitchFamily="34" charset="0"/>
              <a:buChar char="•"/>
            </a:pPr>
            <a:endParaRPr lang="en-US" sz="1556" dirty="0"/>
          </a:p>
          <a:p>
            <a:pPr marL="285750" indent="-285750">
              <a:lnSpc>
                <a:spcPts val="2400"/>
              </a:lnSpc>
              <a:spcBef>
                <a:spcPts val="1800"/>
              </a:spcBef>
              <a:spcAft>
                <a:spcPts val="600"/>
              </a:spcAft>
              <a:buSzPts val="1400"/>
              <a:buFont typeface="Arial" panose="020B0604020202020204" pitchFamily="34" charset="0"/>
              <a:buChar char="•"/>
            </a:pPr>
            <a:r>
              <a:rPr lang="en-US" sz="1556" dirty="0"/>
              <a:t>Average objects per second: </a:t>
            </a:r>
            <a:r>
              <a:rPr lang="en-US" sz="1556" b="1" dirty="0">
                <a:solidFill>
                  <a:schemeClr val="accent3"/>
                </a:solidFill>
              </a:rPr>
              <a:t>18392.405</a:t>
            </a:r>
          </a:p>
          <a:p>
            <a:pPr marL="500939" indent="-373941">
              <a:spcBef>
                <a:spcPts val="2000"/>
              </a:spcBef>
            </a:pPr>
            <a:endParaRPr dirty="0"/>
          </a:p>
        </p:txBody>
      </p:sp>
      <p:pic>
        <p:nvPicPr>
          <p:cNvPr id="9" name="Google Shape;218;g6272c1509c_0_101"/>
          <p:cNvPicPr preferRelativeResize="0"/>
          <p:nvPr/>
        </p:nvPicPr>
        <p:blipFill>
          <a:blip r:embed="rId2">
            <a:alphaModFix/>
          </a:blip>
          <a:stretch>
            <a:fillRect/>
          </a:stretch>
        </p:blipFill>
        <p:spPr>
          <a:xfrm>
            <a:off x="943279" y="3521275"/>
            <a:ext cx="9779000" cy="1121833"/>
          </a:xfrm>
          <a:prstGeom prst="rect">
            <a:avLst/>
          </a:prstGeom>
          <a:noFill/>
          <a:ln>
            <a:noFill/>
          </a:ln>
        </p:spPr>
      </p:pic>
      <p:pic>
        <p:nvPicPr>
          <p:cNvPr id="10" name="Google Shape;219;g6272c1509c_0_101"/>
          <p:cNvPicPr preferRelativeResize="0"/>
          <p:nvPr/>
        </p:nvPicPr>
        <p:blipFill>
          <a:blip r:embed="rId3">
            <a:alphaModFix/>
          </a:blip>
          <a:stretch>
            <a:fillRect/>
          </a:stretch>
        </p:blipFill>
        <p:spPr>
          <a:xfrm>
            <a:off x="943279" y="5305336"/>
            <a:ext cx="3608917" cy="402167"/>
          </a:xfrm>
          <a:prstGeom prst="rect">
            <a:avLst/>
          </a:prstGeom>
          <a:noFill/>
          <a:ln>
            <a:noFill/>
          </a:ln>
        </p:spPr>
      </p:pic>
    </p:spTree>
    <p:extLst>
      <p:ext uri="{BB962C8B-B14F-4D97-AF65-F5344CB8AC3E}">
        <p14:creationId xmlns="" xmlns:p14="http://schemas.microsoft.com/office/powerpoint/2010/main" val="116618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Output on </a:t>
            </a:r>
            <a:r>
              <a:rPr lang="en-US" dirty="0" smtClean="0"/>
              <a:t>Cluster </a:t>
            </a:r>
            <a:r>
              <a:rPr lang="en-US" dirty="0"/>
              <a:t>– </a:t>
            </a:r>
            <a:r>
              <a:rPr lang="en-US" dirty="0" smtClean="0"/>
              <a:t>For Initial 10 .Wav files </a:t>
            </a:r>
            <a:endParaRPr lang="en-US" dirty="0"/>
          </a:p>
        </p:txBody>
      </p:sp>
      <p:pic>
        <p:nvPicPr>
          <p:cNvPr id="50178" name="Picture 2" descr="C:\Users\PRADEEP\Downloads\2019-09-08 (1).png"/>
          <p:cNvPicPr>
            <a:picLocks noChangeAspect="1" noChangeArrowheads="1"/>
          </p:cNvPicPr>
          <p:nvPr/>
        </p:nvPicPr>
        <p:blipFill>
          <a:blip r:embed="rId2"/>
          <a:srcRect/>
          <a:stretch>
            <a:fillRect/>
          </a:stretch>
        </p:blipFill>
        <p:spPr bwMode="auto">
          <a:xfrm>
            <a:off x="705078" y="756721"/>
            <a:ext cx="9364337" cy="4974804"/>
          </a:xfrm>
          <a:prstGeom prst="rect">
            <a:avLst/>
          </a:prstGeom>
          <a:noFill/>
        </p:spPr>
      </p:pic>
    </p:spTree>
    <p:extLst>
      <p:ext uri="{BB962C8B-B14F-4D97-AF65-F5344CB8AC3E}">
        <p14:creationId xmlns="" xmlns:p14="http://schemas.microsoft.com/office/powerpoint/2010/main" val="11178039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Solution Advantages</a:t>
            </a:r>
          </a:p>
        </p:txBody>
      </p:sp>
      <p:sp>
        <p:nvSpPr>
          <p:cNvPr id="12" name="Content Placeholder 2">
            <a:extLst>
              <a:ext uri="{FF2B5EF4-FFF2-40B4-BE49-F238E27FC236}">
                <a16:creationId xmlns="" xmlns:a16="http://schemas.microsoft.com/office/drawing/2014/main" id="{4D3B6E36-9D2D-4F01-AAAC-60874AF4FA67}"/>
              </a:ext>
            </a:extLst>
          </p:cNvPr>
          <p:cNvSpPr txBox="1">
            <a:spLocks/>
          </p:cNvSpPr>
          <p:nvPr/>
        </p:nvSpPr>
        <p:spPr>
          <a:xfrm>
            <a:off x="478193" y="1488161"/>
            <a:ext cx="10078971" cy="4081365"/>
          </a:xfrm>
          <a:prstGeom prst="rect">
            <a:avLst/>
          </a:prstGeom>
        </p:spPr>
        <p:txBody>
          <a:bodyPr/>
          <a:lstStyle>
            <a:lvl1pPr marL="205740" indent="-205740" algn="l" defTabSz="822960" rtl="0" eaLnBrk="1" latinLnBrk="0" hangingPunct="1">
              <a:lnSpc>
                <a:spcPct val="100000"/>
              </a:lnSpc>
              <a:spcBef>
                <a:spcPts val="900"/>
              </a:spcBef>
              <a:buClr>
                <a:schemeClr val="accent3"/>
              </a:buClr>
              <a:buFont typeface="Arial"/>
              <a:buChar char="•"/>
              <a:defRPr sz="1620" kern="1200">
                <a:solidFill>
                  <a:schemeClr val="tx1"/>
                </a:solidFill>
                <a:latin typeface="+mn-lt"/>
                <a:ea typeface="+mn-ea"/>
                <a:cs typeface="+mn-cs"/>
              </a:defRPr>
            </a:lvl1pPr>
            <a:lvl2pPr marL="617220" indent="-205740" algn="l" defTabSz="822960" rtl="0" eaLnBrk="1" latinLnBrk="0" hangingPunct="1">
              <a:lnSpc>
                <a:spcPct val="100000"/>
              </a:lnSpc>
              <a:spcBef>
                <a:spcPts val="450"/>
              </a:spcBef>
              <a:buClr>
                <a:schemeClr val="tx1"/>
              </a:buClr>
              <a:buFont typeface="Arial" pitchFamily="34" charset="0"/>
              <a:buChar char="-"/>
              <a:defRPr sz="1440" kern="1200">
                <a:solidFill>
                  <a:schemeClr val="tx1"/>
                </a:solidFill>
                <a:latin typeface="+mn-lt"/>
                <a:ea typeface="+mn-ea"/>
                <a:cs typeface="+mn-cs"/>
              </a:defRPr>
            </a:lvl2pPr>
            <a:lvl3pPr marL="978694" indent="-155734" algn="l" defTabSz="822960" rtl="0" eaLnBrk="1" latinLnBrk="0" hangingPunct="1">
              <a:lnSpc>
                <a:spcPct val="100000"/>
              </a:lnSpc>
              <a:spcBef>
                <a:spcPts val="450"/>
              </a:spcBef>
              <a:buFont typeface="Arial"/>
              <a:buChar char="•"/>
              <a:defRPr sz="1260" kern="1200">
                <a:solidFill>
                  <a:schemeClr val="tx1"/>
                </a:solidFill>
                <a:latin typeface="+mn-lt"/>
                <a:ea typeface="+mn-ea"/>
                <a:cs typeface="+mn-cs"/>
              </a:defRPr>
            </a:lvl3pPr>
            <a:lvl4pPr marL="1385888" indent="-151448" algn="l" defTabSz="822960" rtl="0" eaLnBrk="1" latinLnBrk="0" hangingPunct="1">
              <a:lnSpc>
                <a:spcPct val="100000"/>
              </a:lnSpc>
              <a:spcBef>
                <a:spcPts val="450"/>
              </a:spcBef>
              <a:buFont typeface="Arial" pitchFamily="34" charset="0"/>
              <a:buChar char="-"/>
              <a:defRPr sz="1080" kern="1200">
                <a:solidFill>
                  <a:schemeClr val="tx1"/>
                </a:solidFill>
                <a:latin typeface="+mn-lt"/>
                <a:ea typeface="+mn-ea"/>
                <a:cs typeface="+mn-cs"/>
              </a:defRPr>
            </a:lvl4pPr>
            <a:lvl5pPr marL="1801654" indent="-155734" algn="l" defTabSz="822960" rtl="0" eaLnBrk="1" latinLnBrk="0" hangingPunct="1">
              <a:lnSpc>
                <a:spcPct val="100000"/>
              </a:lnSpc>
              <a:spcBef>
                <a:spcPts val="450"/>
              </a:spcBef>
              <a:buFont typeface="Arial"/>
              <a:buChar char="•"/>
              <a:defRPr sz="108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a:buChar char="•"/>
              <a:defRPr sz="1620" kern="1200">
                <a:solidFill>
                  <a:schemeClr val="tx1"/>
                </a:solidFill>
                <a:latin typeface="+mn-lt"/>
                <a:ea typeface="+mn-ea"/>
                <a:cs typeface="+mn-cs"/>
              </a:defRPr>
            </a:lvl9pPr>
          </a:lstStyle>
          <a:p>
            <a:pPr marL="0" indent="0" defTabSz="914391" fontAlgn="auto">
              <a:lnSpc>
                <a:spcPct val="125000"/>
              </a:lnSpc>
              <a:spcBef>
                <a:spcPts val="1000"/>
              </a:spcBef>
              <a:spcAft>
                <a:spcPts val="667"/>
              </a:spcAft>
              <a:buClr>
                <a:srgbClr val="FF6503"/>
              </a:buClr>
              <a:buNone/>
            </a:pPr>
            <a:r>
              <a:rPr lang="en-US" sz="1400" b="1" dirty="0">
                <a:solidFill>
                  <a:srgbClr val="000000"/>
                </a:solidFill>
                <a:latin typeface="+mj-lt"/>
              </a:rPr>
              <a:t>Advantages of above approach set:</a:t>
            </a:r>
          </a:p>
          <a:p>
            <a:pPr marL="573260" indent="-285750" defTabSz="914391" fontAlgn="auto">
              <a:lnSpc>
                <a:spcPct val="125000"/>
              </a:lnSpc>
              <a:spcBef>
                <a:spcPts val="1000"/>
              </a:spcBef>
              <a:spcAft>
                <a:spcPts val="667"/>
              </a:spcAft>
              <a:buClr>
                <a:srgbClr val="FF6503"/>
              </a:buClr>
            </a:pPr>
            <a:r>
              <a:rPr lang="en-US" sz="1400" b="1" dirty="0">
                <a:solidFill>
                  <a:schemeClr val="accent3"/>
                </a:solidFill>
              </a:rPr>
              <a:t>Speaker independent model </a:t>
            </a:r>
            <a:r>
              <a:rPr lang="en-US" sz="1400" dirty="0">
                <a:solidFill>
                  <a:srgbClr val="000000"/>
                </a:solidFill>
                <a:latin typeface="+mj-lt"/>
              </a:rPr>
              <a:t>– Only costly enterprise solution supporting which is out of common man reach.</a:t>
            </a:r>
          </a:p>
          <a:p>
            <a:pPr marL="573260" indent="-285750" defTabSz="914391" fontAlgn="auto">
              <a:lnSpc>
                <a:spcPct val="125000"/>
              </a:lnSpc>
              <a:spcBef>
                <a:spcPts val="1000"/>
              </a:spcBef>
              <a:spcAft>
                <a:spcPts val="667"/>
              </a:spcAft>
              <a:buClr>
                <a:srgbClr val="FF6503"/>
              </a:buClr>
            </a:pPr>
            <a:r>
              <a:rPr lang="en-US" sz="1400" dirty="0">
                <a:solidFill>
                  <a:srgbClr val="000000"/>
                </a:solidFill>
                <a:latin typeface="+mj-lt"/>
              </a:rPr>
              <a:t>Ability to </a:t>
            </a:r>
            <a:r>
              <a:rPr lang="en-US" sz="1400" b="1" dirty="0">
                <a:solidFill>
                  <a:schemeClr val="accent3"/>
                </a:solidFill>
              </a:rPr>
              <a:t>recognize connected words </a:t>
            </a:r>
            <a:r>
              <a:rPr lang="en-US" sz="1400" dirty="0">
                <a:solidFill>
                  <a:srgbClr val="000000"/>
                </a:solidFill>
                <a:latin typeface="+mj-lt"/>
              </a:rPr>
              <a:t>(minimum pause techniques). We are supporting </a:t>
            </a:r>
            <a:r>
              <a:rPr lang="en-US" sz="1400" dirty="0">
                <a:solidFill>
                  <a:schemeClr val="accent3"/>
                </a:solidFill>
              </a:rPr>
              <a:t>10ms pause </a:t>
            </a:r>
            <a:r>
              <a:rPr lang="en-US" sz="1400" dirty="0">
                <a:solidFill>
                  <a:srgbClr val="000000"/>
                </a:solidFill>
                <a:latin typeface="+mj-lt"/>
              </a:rPr>
              <a:t>for hackathon.</a:t>
            </a:r>
          </a:p>
          <a:p>
            <a:pPr marL="573260" indent="-285750" defTabSz="914391" fontAlgn="auto">
              <a:lnSpc>
                <a:spcPct val="125000"/>
              </a:lnSpc>
              <a:spcBef>
                <a:spcPts val="1000"/>
              </a:spcBef>
              <a:spcAft>
                <a:spcPts val="667"/>
              </a:spcAft>
              <a:buClr>
                <a:srgbClr val="FF6503"/>
              </a:buClr>
            </a:pPr>
            <a:r>
              <a:rPr lang="en-US" sz="1400" dirty="0">
                <a:solidFill>
                  <a:srgbClr val="000000"/>
                </a:solidFill>
                <a:latin typeface="+mj-lt"/>
              </a:rPr>
              <a:t>System will be </a:t>
            </a:r>
            <a:r>
              <a:rPr lang="en-US" sz="1400" b="1" dirty="0">
                <a:solidFill>
                  <a:schemeClr val="accent3"/>
                </a:solidFill>
              </a:rPr>
              <a:t>able to classify very-large vocabulary </a:t>
            </a:r>
            <a:r>
              <a:rPr lang="en-US" sz="1400" dirty="0">
                <a:solidFill>
                  <a:srgbClr val="000000"/>
                </a:solidFill>
                <a:latin typeface="+mj-lt"/>
              </a:rPr>
              <a:t>– only costly enterprise solution supporting which is out of common man reach.</a:t>
            </a:r>
          </a:p>
          <a:p>
            <a:pPr marL="573260" indent="-285750" defTabSz="914391" fontAlgn="auto">
              <a:lnSpc>
                <a:spcPct val="125000"/>
              </a:lnSpc>
              <a:spcBef>
                <a:spcPts val="1000"/>
              </a:spcBef>
              <a:spcAft>
                <a:spcPts val="667"/>
              </a:spcAft>
              <a:buClr>
                <a:srgbClr val="FF6503"/>
              </a:buClr>
            </a:pPr>
            <a:r>
              <a:rPr lang="en-US" sz="1400" dirty="0">
                <a:solidFill>
                  <a:srgbClr val="000000"/>
                </a:solidFill>
                <a:latin typeface="+mj-lt"/>
              </a:rPr>
              <a:t>The system acquires speech at </a:t>
            </a:r>
            <a:r>
              <a:rPr lang="en-US" sz="1400" b="1" dirty="0">
                <a:solidFill>
                  <a:schemeClr val="accent3"/>
                </a:solidFill>
              </a:rPr>
              <a:t>real time </a:t>
            </a:r>
            <a:r>
              <a:rPr lang="en-US" sz="1400" dirty="0">
                <a:solidFill>
                  <a:srgbClr val="000000"/>
                </a:solidFill>
                <a:latin typeface="+mj-lt"/>
              </a:rPr>
              <a:t>through a microphone and processes the sampled speech to identify the uttered text. The recognized text can be stored in a file.</a:t>
            </a:r>
          </a:p>
          <a:p>
            <a:pPr marL="573260" indent="-285750" defTabSz="914391" fontAlgn="auto">
              <a:lnSpc>
                <a:spcPct val="125000"/>
              </a:lnSpc>
              <a:spcBef>
                <a:spcPts val="1000"/>
              </a:spcBef>
              <a:spcAft>
                <a:spcPts val="667"/>
              </a:spcAft>
              <a:buClr>
                <a:srgbClr val="FF6503"/>
              </a:buClr>
            </a:pPr>
            <a:r>
              <a:rPr lang="en-US" sz="1400" dirty="0">
                <a:solidFill>
                  <a:srgbClr val="000000"/>
                </a:solidFill>
                <a:latin typeface="+mj-lt"/>
              </a:rPr>
              <a:t>As we are using hybrid model, word recognition probability is very high. </a:t>
            </a:r>
          </a:p>
          <a:p>
            <a:pPr marL="573260" indent="-285750" defTabSz="914391" fontAlgn="auto">
              <a:lnSpc>
                <a:spcPct val="125000"/>
              </a:lnSpc>
              <a:spcBef>
                <a:spcPts val="1000"/>
              </a:spcBef>
              <a:spcAft>
                <a:spcPts val="667"/>
              </a:spcAft>
              <a:buClr>
                <a:srgbClr val="FF6503"/>
              </a:buClr>
            </a:pPr>
            <a:r>
              <a:rPr lang="en-US" sz="1400" b="1" dirty="0">
                <a:solidFill>
                  <a:schemeClr val="accent3"/>
                </a:solidFill>
              </a:rPr>
              <a:t>Multiple models trained</a:t>
            </a:r>
            <a:r>
              <a:rPr lang="en-US" sz="1400" dirty="0">
                <a:solidFill>
                  <a:srgbClr val="000000"/>
                </a:solidFill>
                <a:latin typeface="+mj-lt"/>
              </a:rPr>
              <a:t>(including open source based solution – modified for HINDI Speech To Text Translation) to do comparative analysis and select the best model.</a:t>
            </a:r>
          </a:p>
        </p:txBody>
      </p:sp>
      <p:sp>
        <p:nvSpPr>
          <p:cNvPr id="6" name="Title 2"/>
          <p:cNvSpPr txBox="1">
            <a:spLocks/>
          </p:cNvSpPr>
          <p:nvPr/>
        </p:nvSpPr>
        <p:spPr>
          <a:xfrm>
            <a:off x="475380" y="875256"/>
            <a:ext cx="10179050" cy="556986"/>
          </a:xfrm>
          <a:prstGeom prst="rect">
            <a:avLst/>
          </a:prstGeom>
        </p:spPr>
        <p:txBody>
          <a:bodyPr anchor="ctr">
            <a:normAutofit/>
          </a:bodyPr>
          <a:lstStyle>
            <a:lvl1pPr algn="l" defTabSz="822960" rtl="0" eaLnBrk="1" latinLnBrk="0" hangingPunct="1">
              <a:lnSpc>
                <a:spcPct val="90000"/>
              </a:lnSpc>
              <a:spcBef>
                <a:spcPct val="0"/>
              </a:spcBef>
              <a:buNone/>
              <a:defRPr sz="2880" b="1" kern="1200">
                <a:solidFill>
                  <a:schemeClr val="tx1"/>
                </a:solidFill>
                <a:latin typeface="+mj-lt"/>
                <a:ea typeface="+mj-ea"/>
                <a:cs typeface="+mj-cs"/>
              </a:defRPr>
            </a:lvl1pPr>
          </a:lstStyle>
          <a:p>
            <a:pPr fontAlgn="auto">
              <a:spcAft>
                <a:spcPts val="0"/>
              </a:spcAft>
            </a:pPr>
            <a:r>
              <a:rPr lang="en-US" sz="2300">
                <a:solidFill>
                  <a:schemeClr val="tx2">
                    <a:lumMod val="75000"/>
                  </a:schemeClr>
                </a:solidFill>
              </a:rPr>
              <a:t>End to End Speech Recognition System in Hindi Language</a:t>
            </a:r>
            <a:endParaRPr lang="en-US" sz="2300" dirty="0">
              <a:solidFill>
                <a:schemeClr val="tx2">
                  <a:lumMod val="75000"/>
                </a:schemeClr>
              </a:solidFill>
            </a:endParaRPr>
          </a:p>
        </p:txBody>
      </p:sp>
    </p:spTree>
    <p:extLst>
      <p:ext uri="{BB962C8B-B14F-4D97-AF65-F5344CB8AC3E}">
        <p14:creationId xmlns="" xmlns:p14="http://schemas.microsoft.com/office/powerpoint/2010/main" val="16488851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Output on UI – Upload .WaV File and hit Process </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116280" y="1057489"/>
            <a:ext cx="8200985" cy="437065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 xmlns:p14="http://schemas.microsoft.com/office/powerpoint/2010/main" val="1117803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551999" y="4084814"/>
            <a:ext cx="7807140" cy="599944"/>
            <a:chOff x="551999" y="1981694"/>
            <a:chExt cx="7807140" cy="599944"/>
          </a:xfrm>
        </p:grpSpPr>
        <p:sp>
          <p:nvSpPr>
            <p:cNvPr id="19" name="Rectangle 18"/>
            <p:cNvSpPr/>
            <p:nvPr/>
          </p:nvSpPr>
          <p:spPr>
            <a:xfrm>
              <a:off x="815341" y="1981694"/>
              <a:ext cx="7543798" cy="59994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51999" y="1981694"/>
              <a:ext cx="164281" cy="5999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16281" y="1981694"/>
              <a:ext cx="99060" cy="59994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551999" y="1981694"/>
            <a:ext cx="7807140" cy="599944"/>
            <a:chOff x="551999" y="1981694"/>
            <a:chExt cx="7807140" cy="599944"/>
          </a:xfrm>
        </p:grpSpPr>
        <p:sp>
          <p:nvSpPr>
            <p:cNvPr id="17" name="Rectangle 16"/>
            <p:cNvSpPr/>
            <p:nvPr/>
          </p:nvSpPr>
          <p:spPr>
            <a:xfrm>
              <a:off x="815341" y="1981694"/>
              <a:ext cx="7543798" cy="59994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51999" y="1981694"/>
              <a:ext cx="164281" cy="5999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16281" y="1981694"/>
              <a:ext cx="99060" cy="59994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1"/>
          <p:cNvSpPr>
            <a:spLocks noGrp="1"/>
          </p:cNvSpPr>
          <p:nvPr>
            <p:ph type="body" sz="quarter" idx="13"/>
          </p:nvPr>
        </p:nvSpPr>
        <p:spPr/>
        <p:txBody>
          <a:bodyPr/>
          <a:lstStyle/>
          <a:p>
            <a:r>
              <a:rPr lang="en-IN" dirty="0"/>
              <a:t>How to reproduce the result</a:t>
            </a:r>
            <a:endParaRPr lang="en-US" dirty="0"/>
          </a:p>
        </p:txBody>
      </p:sp>
      <p:graphicFrame>
        <p:nvGraphicFramePr>
          <p:cNvPr id="6" name="Object 5"/>
          <p:cNvGraphicFramePr>
            <a:graphicFrameLocks noChangeAspect="1"/>
          </p:cNvGraphicFramePr>
          <p:nvPr>
            <p:extLst>
              <p:ext uri="{D42A27DB-BD31-4B8C-83A1-F6EECF244321}">
                <p14:modId xmlns="" xmlns:p14="http://schemas.microsoft.com/office/powerpoint/2010/main" val="1109544051"/>
              </p:ext>
            </p:extLst>
          </p:nvPr>
        </p:nvGraphicFramePr>
        <p:xfrm>
          <a:off x="8479246" y="1817688"/>
          <a:ext cx="1635034" cy="763950"/>
        </p:xfrm>
        <a:graphic>
          <a:graphicData uri="http://schemas.openxmlformats.org/presentationml/2006/ole">
            <p:oleObj spid="_x0000_s1162" name="Packager Shell Object" showAsIcon="1" r:id="rId3" imgW="879480" imgH="437760" progId="Package">
              <p:embed/>
            </p:oleObj>
          </a:graphicData>
        </a:graphic>
      </p:graphicFrame>
      <p:graphicFrame>
        <p:nvGraphicFramePr>
          <p:cNvPr id="7" name="Object 6"/>
          <p:cNvGraphicFramePr>
            <a:graphicFrameLocks noChangeAspect="1"/>
          </p:cNvGraphicFramePr>
          <p:nvPr>
            <p:extLst>
              <p:ext uri="{D42A27DB-BD31-4B8C-83A1-F6EECF244321}">
                <p14:modId xmlns="" xmlns:p14="http://schemas.microsoft.com/office/powerpoint/2010/main" val="3444977462"/>
              </p:ext>
            </p:extLst>
          </p:nvPr>
        </p:nvGraphicFramePr>
        <p:xfrm>
          <a:off x="8782504" y="3983083"/>
          <a:ext cx="1028519" cy="856162"/>
        </p:xfrm>
        <a:graphic>
          <a:graphicData uri="http://schemas.openxmlformats.org/presentationml/2006/ole">
            <p:oleObj spid="_x0000_s1163" name="Packager Shell Object" showAsIcon="1" r:id="rId4" imgW="578160" imgH="437760" progId="Package">
              <p:embed/>
            </p:oleObj>
          </a:graphicData>
        </a:graphic>
      </p:graphicFrame>
      <p:sp>
        <p:nvSpPr>
          <p:cNvPr id="3" name="Rounded Rectangle 2"/>
          <p:cNvSpPr/>
          <p:nvPr/>
        </p:nvSpPr>
        <p:spPr>
          <a:xfrm>
            <a:off x="8458200" y="1562100"/>
            <a:ext cx="1676400" cy="125730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8458200" y="3708400"/>
            <a:ext cx="1676400" cy="125730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3" idx="3"/>
          </p:cNvCxnSpPr>
          <p:nvPr/>
        </p:nvCxnSpPr>
        <p:spPr>
          <a:xfrm>
            <a:off x="10134600" y="2190750"/>
            <a:ext cx="8382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134600" y="4349750"/>
            <a:ext cx="8382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992687" y="2076282"/>
            <a:ext cx="7465513" cy="369332"/>
          </a:xfrm>
          <a:prstGeom prst="rect">
            <a:avLst/>
          </a:prstGeom>
        </p:spPr>
        <p:txBody>
          <a:bodyPr wrap="square">
            <a:spAutoFit/>
          </a:bodyPr>
          <a:lstStyle/>
          <a:p>
            <a:r>
              <a:rPr lang="en-US" dirty="0"/>
              <a:t>Please refer requirements.txt for packages required for model execution</a:t>
            </a:r>
          </a:p>
        </p:txBody>
      </p:sp>
      <p:sp>
        <p:nvSpPr>
          <p:cNvPr id="14" name="Rectangle 13"/>
          <p:cNvSpPr/>
          <p:nvPr/>
        </p:nvSpPr>
        <p:spPr>
          <a:xfrm>
            <a:off x="992687" y="4180655"/>
            <a:ext cx="7465513" cy="369332"/>
          </a:xfrm>
          <a:prstGeom prst="rect">
            <a:avLst/>
          </a:prstGeom>
        </p:spPr>
        <p:txBody>
          <a:bodyPr wrap="square">
            <a:spAutoFit/>
          </a:bodyPr>
          <a:lstStyle/>
          <a:p>
            <a:pPr>
              <a:spcBef>
                <a:spcPts val="1800"/>
              </a:spcBef>
              <a:spcAft>
                <a:spcPts val="1800"/>
              </a:spcAft>
            </a:pPr>
            <a:r>
              <a:rPr lang="en-US" dirty="0"/>
              <a:t>Please refer read me for reproduction steps</a:t>
            </a:r>
          </a:p>
        </p:txBody>
      </p:sp>
      <p:sp>
        <p:nvSpPr>
          <p:cNvPr id="22" name="TextBox 21"/>
          <p:cNvSpPr txBox="1"/>
          <p:nvPr/>
        </p:nvSpPr>
        <p:spPr>
          <a:xfrm>
            <a:off x="5794871" y="5420299"/>
            <a:ext cx="4560983" cy="215444"/>
          </a:xfrm>
          <a:prstGeom prst="rect">
            <a:avLst/>
          </a:prstGeom>
          <a:noFill/>
        </p:spPr>
        <p:txBody>
          <a:bodyPr wrap="square" lIns="0" tIns="0" rIns="0" bIns="0" rtlCol="0">
            <a:spAutoFit/>
          </a:bodyPr>
          <a:lstStyle/>
          <a:p>
            <a:r>
              <a:rPr lang="en-US" sz="1400" dirty="0" smtClean="0"/>
              <a:t>*** Please use WordPad to view the above two files</a:t>
            </a:r>
            <a:endParaRPr lang="en-US" sz="1400" dirty="0" smtClean="0"/>
          </a:p>
        </p:txBody>
      </p:sp>
    </p:spTree>
    <p:extLst>
      <p:ext uri="{BB962C8B-B14F-4D97-AF65-F5344CB8AC3E}">
        <p14:creationId xmlns="" xmlns:p14="http://schemas.microsoft.com/office/powerpoint/2010/main" val="1639165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Summary</a:t>
            </a:r>
          </a:p>
        </p:txBody>
      </p:sp>
      <p:sp>
        <p:nvSpPr>
          <p:cNvPr id="12" name="Content Placeholder 2">
            <a:extLst>
              <a:ext uri="{FF2B5EF4-FFF2-40B4-BE49-F238E27FC236}">
                <a16:creationId xmlns="" xmlns:a16="http://schemas.microsoft.com/office/drawing/2014/main" id="{4D3B6E36-9D2D-4F01-AAAC-60874AF4FA67}"/>
              </a:ext>
            </a:extLst>
          </p:cNvPr>
          <p:cNvSpPr txBox="1">
            <a:spLocks/>
          </p:cNvSpPr>
          <p:nvPr/>
        </p:nvSpPr>
        <p:spPr>
          <a:xfrm>
            <a:off x="465667" y="890392"/>
            <a:ext cx="10126133" cy="4940299"/>
          </a:xfrm>
          <a:prstGeom prst="rect">
            <a:avLst/>
          </a:prstGeom>
        </p:spPr>
        <p:txBody>
          <a:bodyPr/>
          <a:lstStyle>
            <a:lvl1pPr marL="205740" indent="-205740" algn="l" defTabSz="822960" rtl="0" eaLnBrk="1" latinLnBrk="0" hangingPunct="1">
              <a:lnSpc>
                <a:spcPct val="100000"/>
              </a:lnSpc>
              <a:spcBef>
                <a:spcPts val="900"/>
              </a:spcBef>
              <a:buClr>
                <a:schemeClr val="accent3"/>
              </a:buClr>
              <a:buFont typeface="Arial"/>
              <a:buChar char="•"/>
              <a:defRPr sz="1620" kern="1200">
                <a:solidFill>
                  <a:schemeClr val="tx1"/>
                </a:solidFill>
                <a:latin typeface="+mn-lt"/>
                <a:ea typeface="+mn-ea"/>
                <a:cs typeface="+mn-cs"/>
              </a:defRPr>
            </a:lvl1pPr>
            <a:lvl2pPr marL="617220" indent="-205740" algn="l" defTabSz="822960" rtl="0" eaLnBrk="1" latinLnBrk="0" hangingPunct="1">
              <a:lnSpc>
                <a:spcPct val="100000"/>
              </a:lnSpc>
              <a:spcBef>
                <a:spcPts val="450"/>
              </a:spcBef>
              <a:buClr>
                <a:schemeClr val="tx1"/>
              </a:buClr>
              <a:buFont typeface="Arial" pitchFamily="34" charset="0"/>
              <a:buChar char="-"/>
              <a:defRPr sz="1440" kern="1200">
                <a:solidFill>
                  <a:schemeClr val="tx1"/>
                </a:solidFill>
                <a:latin typeface="+mn-lt"/>
                <a:ea typeface="+mn-ea"/>
                <a:cs typeface="+mn-cs"/>
              </a:defRPr>
            </a:lvl2pPr>
            <a:lvl3pPr marL="978694" indent="-155734" algn="l" defTabSz="822960" rtl="0" eaLnBrk="1" latinLnBrk="0" hangingPunct="1">
              <a:lnSpc>
                <a:spcPct val="100000"/>
              </a:lnSpc>
              <a:spcBef>
                <a:spcPts val="450"/>
              </a:spcBef>
              <a:buFont typeface="Arial"/>
              <a:buChar char="•"/>
              <a:defRPr sz="1260" kern="1200">
                <a:solidFill>
                  <a:schemeClr val="tx1"/>
                </a:solidFill>
                <a:latin typeface="+mn-lt"/>
                <a:ea typeface="+mn-ea"/>
                <a:cs typeface="+mn-cs"/>
              </a:defRPr>
            </a:lvl3pPr>
            <a:lvl4pPr marL="1385888" indent="-151448" algn="l" defTabSz="822960" rtl="0" eaLnBrk="1" latinLnBrk="0" hangingPunct="1">
              <a:lnSpc>
                <a:spcPct val="100000"/>
              </a:lnSpc>
              <a:spcBef>
                <a:spcPts val="450"/>
              </a:spcBef>
              <a:buFont typeface="Arial" pitchFamily="34" charset="0"/>
              <a:buChar char="-"/>
              <a:defRPr sz="1080" kern="1200">
                <a:solidFill>
                  <a:schemeClr val="tx1"/>
                </a:solidFill>
                <a:latin typeface="+mn-lt"/>
                <a:ea typeface="+mn-ea"/>
                <a:cs typeface="+mn-cs"/>
              </a:defRPr>
            </a:lvl4pPr>
            <a:lvl5pPr marL="1801654" indent="-155734" algn="l" defTabSz="822960" rtl="0" eaLnBrk="1" latinLnBrk="0" hangingPunct="1">
              <a:lnSpc>
                <a:spcPct val="100000"/>
              </a:lnSpc>
              <a:spcBef>
                <a:spcPts val="450"/>
              </a:spcBef>
              <a:buFont typeface="Arial"/>
              <a:buChar char="•"/>
              <a:defRPr sz="108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a:buChar char="•"/>
              <a:defRPr sz="1620" kern="1200">
                <a:solidFill>
                  <a:schemeClr val="tx1"/>
                </a:solidFill>
                <a:latin typeface="+mn-lt"/>
                <a:ea typeface="+mn-ea"/>
                <a:cs typeface="+mn-cs"/>
              </a:defRPr>
            </a:lvl9pPr>
          </a:lstStyle>
          <a:p>
            <a:pPr marL="285750" lvl="0" indent="-260350">
              <a:spcBef>
                <a:spcPts val="1200"/>
              </a:spcBef>
              <a:spcAft>
                <a:spcPts val="400"/>
              </a:spcAft>
              <a:buSzPts val="1400"/>
            </a:pPr>
            <a:r>
              <a:rPr lang="en-US" sz="1400" dirty="0"/>
              <a:t>Model built on top of open source: </a:t>
            </a:r>
            <a:r>
              <a:rPr lang="en-US" sz="1400" b="1" dirty="0">
                <a:solidFill>
                  <a:schemeClr val="accent3"/>
                </a:solidFill>
              </a:rPr>
              <a:t>OpenSeq2Seq.</a:t>
            </a:r>
            <a:r>
              <a:rPr lang="en-US" sz="1400" dirty="0"/>
              <a:t> It supports 3.x python version but due cluster environment Supports only Python 2.x so enhanced the code for 2.x python version, compatibility.</a:t>
            </a:r>
          </a:p>
          <a:p>
            <a:pPr marL="285750" lvl="0" indent="-260350">
              <a:spcBef>
                <a:spcPts val="1200"/>
              </a:spcBef>
              <a:spcAft>
                <a:spcPts val="400"/>
              </a:spcAft>
              <a:buSzPts val="1400"/>
            </a:pPr>
            <a:r>
              <a:rPr lang="en-US" sz="1400" b="1" dirty="0">
                <a:solidFill>
                  <a:schemeClr val="accent3"/>
                </a:solidFill>
              </a:rPr>
              <a:t>Exception handling mechanism </a:t>
            </a:r>
            <a:r>
              <a:rPr lang="en-US" sz="1400" dirty="0"/>
              <a:t>added to figure out corrupt .wav files</a:t>
            </a:r>
          </a:p>
          <a:p>
            <a:pPr marL="285750" lvl="0" indent="-260350">
              <a:spcBef>
                <a:spcPts val="1200"/>
              </a:spcBef>
              <a:spcAft>
                <a:spcPts val="400"/>
              </a:spcAft>
              <a:buSzPts val="1400"/>
            </a:pPr>
            <a:r>
              <a:rPr lang="en-US" sz="1400" dirty="0"/>
              <a:t>Code adjusted for </a:t>
            </a:r>
            <a:r>
              <a:rPr lang="en-US" sz="1400" b="1" dirty="0">
                <a:solidFill>
                  <a:schemeClr val="accent3"/>
                </a:solidFill>
              </a:rPr>
              <a:t>Hindi Character Vocabulary</a:t>
            </a:r>
            <a:r>
              <a:rPr lang="en-US" sz="1400" dirty="0"/>
              <a:t>(existing model supports English Vocab on open source)</a:t>
            </a:r>
          </a:p>
          <a:p>
            <a:pPr marL="285750" lvl="0" indent="-260350">
              <a:spcBef>
                <a:spcPts val="1200"/>
              </a:spcBef>
              <a:spcAft>
                <a:spcPts val="400"/>
              </a:spcAft>
              <a:buSzPts val="1400"/>
            </a:pPr>
            <a:r>
              <a:rPr lang="en-US" sz="1400" b="1" dirty="0">
                <a:solidFill>
                  <a:schemeClr val="accent3"/>
                </a:solidFill>
              </a:rPr>
              <a:t>Model tuning</a:t>
            </a:r>
            <a:r>
              <a:rPr lang="en-US" sz="1400" dirty="0"/>
              <a:t> done – for filter size, number of channels</a:t>
            </a:r>
          </a:p>
          <a:p>
            <a:pPr marL="285750" lvl="0" indent="-260350">
              <a:spcBef>
                <a:spcPts val="1200"/>
              </a:spcBef>
              <a:spcAft>
                <a:spcPts val="400"/>
              </a:spcAft>
              <a:buSzPts val="1400"/>
            </a:pPr>
            <a:r>
              <a:rPr lang="en-US" sz="1400" dirty="0"/>
              <a:t>Hindi vocabulary support added</a:t>
            </a:r>
          </a:p>
          <a:p>
            <a:pPr marL="285750" lvl="0" indent="-260350">
              <a:spcBef>
                <a:spcPts val="1200"/>
              </a:spcBef>
              <a:spcAft>
                <a:spcPts val="400"/>
              </a:spcAft>
              <a:buSzPts val="1400"/>
            </a:pPr>
            <a:r>
              <a:rPr lang="en-US" sz="1400" b="1" dirty="0">
                <a:solidFill>
                  <a:schemeClr val="accent3"/>
                </a:solidFill>
              </a:rPr>
              <a:t>Trained 5 different models</a:t>
            </a:r>
            <a:r>
              <a:rPr lang="en-US" sz="1400" dirty="0"/>
              <a:t> – 4 Trained on Cluster {Deep Speech(small), Deep Speech(Big), Jasper, Listen-Attend-Spell} and our custom model (trained on a different sample set). </a:t>
            </a:r>
          </a:p>
          <a:p>
            <a:pPr marL="285750" lvl="0" indent="-260350">
              <a:spcBef>
                <a:spcPts val="1200"/>
              </a:spcBef>
              <a:spcAft>
                <a:spcPts val="400"/>
              </a:spcAft>
              <a:buSzPts val="1400"/>
            </a:pPr>
            <a:r>
              <a:rPr lang="en-US" sz="1400" dirty="0"/>
              <a:t>Model# 1 (DeepSpeech) is the best model out of 4 models trained on cluster. It gives the lowest </a:t>
            </a:r>
            <a:r>
              <a:rPr lang="en-US" sz="1400" b="1" dirty="0">
                <a:solidFill>
                  <a:schemeClr val="accent3"/>
                </a:solidFill>
              </a:rPr>
              <a:t>Average WER = 0.638.</a:t>
            </a:r>
          </a:p>
          <a:p>
            <a:pPr marL="285750" lvl="0" indent="-260350">
              <a:spcBef>
                <a:spcPts val="1200"/>
              </a:spcBef>
              <a:spcAft>
                <a:spcPts val="400"/>
              </a:spcAft>
              <a:buSzPts val="1400"/>
            </a:pPr>
            <a:r>
              <a:rPr lang="en-US" sz="1400" dirty="0"/>
              <a:t>Model# 5 Our </a:t>
            </a:r>
            <a:r>
              <a:rPr lang="en-US" sz="1400" b="1" dirty="0">
                <a:solidFill>
                  <a:schemeClr val="accent3"/>
                </a:solidFill>
              </a:rPr>
              <a:t>custom model </a:t>
            </a:r>
            <a:r>
              <a:rPr lang="en-US" sz="1400" dirty="0"/>
              <a:t>is trained on a different sample set is </a:t>
            </a:r>
            <a:r>
              <a:rPr lang="en-US" sz="1400" b="1" dirty="0">
                <a:solidFill>
                  <a:schemeClr val="accent3"/>
                </a:solidFill>
              </a:rPr>
              <a:t>giving even better accuracy than model# 4 </a:t>
            </a:r>
            <a:r>
              <a:rPr lang="en-US" sz="1400" dirty="0"/>
              <a:t>but we could not train it on cluster data because of python 3.x version unavailability on cluster but we have put the our custom model on cluster along with the readme so that you guys can test it with any test samples. We have tested it with our personal hindi recorded voice and it is converting it to text with average </a:t>
            </a:r>
            <a:r>
              <a:rPr lang="en-US" sz="1400" b="1" dirty="0">
                <a:solidFill>
                  <a:schemeClr val="accent3"/>
                </a:solidFill>
              </a:rPr>
              <a:t>WER = 0.15</a:t>
            </a:r>
            <a:r>
              <a:rPr lang="en-US" sz="1400" dirty="0"/>
              <a:t>. If we train it on 19K samples on cluster it will be the best model.    </a:t>
            </a:r>
          </a:p>
        </p:txBody>
      </p:sp>
    </p:spTree>
    <p:extLst>
      <p:ext uri="{BB962C8B-B14F-4D97-AF65-F5344CB8AC3E}">
        <p14:creationId xmlns="" xmlns:p14="http://schemas.microsoft.com/office/powerpoint/2010/main" val="2971477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Summary: Future Directions</a:t>
            </a:r>
          </a:p>
        </p:txBody>
      </p:sp>
      <p:sp>
        <p:nvSpPr>
          <p:cNvPr id="3" name="Content Placeholder 2"/>
          <p:cNvSpPr>
            <a:spLocks noGrp="1"/>
          </p:cNvSpPr>
          <p:nvPr>
            <p:ph idx="4294967295"/>
          </p:nvPr>
        </p:nvSpPr>
        <p:spPr>
          <a:xfrm>
            <a:off x="1645920" y="5169491"/>
            <a:ext cx="8693064" cy="313151"/>
          </a:xfrm>
        </p:spPr>
        <p:txBody>
          <a:bodyPr>
            <a:noAutofit/>
          </a:bodyPr>
          <a:lstStyle/>
          <a:p>
            <a:pPr marL="25400" indent="0" defTabSz="457200">
              <a:spcBef>
                <a:spcPts val="0"/>
              </a:spcBef>
              <a:buClrTx/>
              <a:buSzPts val="1400"/>
              <a:buNone/>
            </a:pPr>
            <a:r>
              <a:rPr lang="en-US" sz="1400" dirty="0">
                <a:solidFill>
                  <a:prstClr val="black"/>
                </a:solidFill>
                <a:latin typeface="Arial" charset="0"/>
                <a:ea typeface="MS PGothic" pitchFamily="34" charset="-128"/>
              </a:rPr>
              <a:t>Create </a:t>
            </a:r>
            <a:r>
              <a:rPr lang="en-US" sz="1400" b="1" dirty="0">
                <a:solidFill>
                  <a:schemeClr val="accent3"/>
                </a:solidFill>
              </a:rPr>
              <a:t>mobile app</a:t>
            </a:r>
            <a:r>
              <a:rPr lang="en-US" sz="1400" dirty="0">
                <a:solidFill>
                  <a:prstClr val="black"/>
                </a:solidFill>
                <a:latin typeface="Arial" charset="0"/>
                <a:ea typeface="MS PGothic" pitchFamily="34" charset="-128"/>
              </a:rPr>
              <a:t> that can convert speech to text in real time.</a:t>
            </a:r>
            <a:endParaRPr lang="en-IN" sz="1400" dirty="0">
              <a:solidFill>
                <a:prstClr val="black"/>
              </a:solidFill>
              <a:latin typeface="Arial" charset="0"/>
              <a:ea typeface="MS PGothic" pitchFamily="34" charset="-128"/>
            </a:endParaRPr>
          </a:p>
        </p:txBody>
      </p:sp>
      <p:sp>
        <p:nvSpPr>
          <p:cNvPr id="11" name="Rectangle 10"/>
          <p:cNvSpPr/>
          <p:nvPr/>
        </p:nvSpPr>
        <p:spPr>
          <a:xfrm>
            <a:off x="1590807" y="898302"/>
            <a:ext cx="8780744" cy="738664"/>
          </a:xfrm>
          <a:prstGeom prst="rect">
            <a:avLst/>
          </a:prstGeom>
        </p:spPr>
        <p:txBody>
          <a:bodyPr wrap="square">
            <a:spAutoFit/>
          </a:bodyPr>
          <a:lstStyle/>
          <a:p>
            <a:pPr marL="25400" lvl="0" indent="0" fontAlgn="auto">
              <a:spcBef>
                <a:spcPts val="0"/>
              </a:spcBef>
              <a:spcAft>
                <a:spcPts val="0"/>
              </a:spcAft>
              <a:buClrTx/>
              <a:buSzPts val="1400"/>
              <a:buNone/>
            </a:pPr>
            <a:r>
              <a:rPr lang="en-US" sz="1400" dirty="0">
                <a:solidFill>
                  <a:prstClr val="black"/>
                </a:solidFill>
              </a:rPr>
              <a:t>Correcting the missing or misplaced characters in output can be handled very well using an external </a:t>
            </a:r>
            <a:r>
              <a:rPr lang="en-US" sz="1400" b="1" dirty="0">
                <a:solidFill>
                  <a:schemeClr val="accent3"/>
                </a:solidFill>
                <a:latin typeface="+mn-lt"/>
                <a:ea typeface="+mn-ea"/>
              </a:rPr>
              <a:t>language model </a:t>
            </a:r>
            <a:r>
              <a:rPr lang="en-US" sz="1400" dirty="0">
                <a:solidFill>
                  <a:prstClr val="black"/>
                </a:solidFill>
              </a:rPr>
              <a:t>using deep learning, </a:t>
            </a:r>
            <a:r>
              <a:rPr lang="en-US" sz="1400" b="1" dirty="0">
                <a:solidFill>
                  <a:schemeClr val="accent3"/>
                </a:solidFill>
                <a:latin typeface="+mn-lt"/>
                <a:ea typeface="+mn-ea"/>
              </a:rPr>
              <a:t>n-grams</a:t>
            </a:r>
            <a:r>
              <a:rPr lang="en-US" sz="1400" dirty="0">
                <a:solidFill>
                  <a:prstClr val="black"/>
                </a:solidFill>
              </a:rPr>
              <a:t> with different window size and </a:t>
            </a:r>
            <a:r>
              <a:rPr lang="en-US" sz="1400" b="1" dirty="0">
                <a:solidFill>
                  <a:schemeClr val="accent3"/>
                </a:solidFill>
                <a:latin typeface="+mn-lt"/>
                <a:ea typeface="+mn-ea"/>
              </a:rPr>
              <a:t>edit distance based </a:t>
            </a:r>
            <a:r>
              <a:rPr lang="en-US" sz="1400" dirty="0">
                <a:solidFill>
                  <a:prstClr val="black"/>
                </a:solidFill>
              </a:rPr>
              <a:t>algorithms for improving the overall model accuracy.</a:t>
            </a:r>
          </a:p>
        </p:txBody>
      </p:sp>
      <p:sp>
        <p:nvSpPr>
          <p:cNvPr id="12" name="Rectangle 11"/>
          <p:cNvSpPr/>
          <p:nvPr/>
        </p:nvSpPr>
        <p:spPr>
          <a:xfrm>
            <a:off x="1590807" y="1817710"/>
            <a:ext cx="8868428" cy="523220"/>
          </a:xfrm>
          <a:prstGeom prst="rect">
            <a:avLst/>
          </a:prstGeom>
        </p:spPr>
        <p:txBody>
          <a:bodyPr wrap="square">
            <a:spAutoFit/>
          </a:bodyPr>
          <a:lstStyle/>
          <a:p>
            <a:r>
              <a:rPr lang="en-US" sz="1400" dirty="0"/>
              <a:t>We can even fine-tune existing pre-trained Hindi model on our data to achieve further performance/accuracy improvements over those standard language models.</a:t>
            </a:r>
          </a:p>
        </p:txBody>
      </p:sp>
      <p:sp>
        <p:nvSpPr>
          <p:cNvPr id="13" name="Rectangle 12"/>
          <p:cNvSpPr/>
          <p:nvPr/>
        </p:nvSpPr>
        <p:spPr>
          <a:xfrm>
            <a:off x="1590807" y="2521674"/>
            <a:ext cx="8918529" cy="738664"/>
          </a:xfrm>
          <a:prstGeom prst="rect">
            <a:avLst/>
          </a:prstGeom>
        </p:spPr>
        <p:txBody>
          <a:bodyPr wrap="square">
            <a:spAutoFit/>
          </a:bodyPr>
          <a:lstStyle/>
          <a:p>
            <a:pPr marL="25400" lvl="0" indent="0" fontAlgn="auto">
              <a:spcBef>
                <a:spcPts val="0"/>
              </a:spcBef>
              <a:spcAft>
                <a:spcPts val="0"/>
              </a:spcAft>
              <a:buClrTx/>
              <a:buSzPts val="1400"/>
              <a:buNone/>
            </a:pPr>
            <a:r>
              <a:rPr lang="en-US" sz="1400" dirty="0">
                <a:solidFill>
                  <a:prstClr val="black"/>
                </a:solidFill>
              </a:rPr>
              <a:t>The next step in </a:t>
            </a:r>
            <a:r>
              <a:rPr lang="en-US" sz="1400" b="1" dirty="0">
                <a:solidFill>
                  <a:schemeClr val="accent3"/>
                </a:solidFill>
                <a:latin typeface="+mn-lt"/>
                <a:ea typeface="+mn-ea"/>
              </a:rPr>
              <a:t>optimizing of Network performance vs runtime </a:t>
            </a:r>
            <a:r>
              <a:rPr lang="en-US" sz="1400" dirty="0">
                <a:solidFill>
                  <a:prstClr val="black"/>
                </a:solidFill>
              </a:rPr>
              <a:t>could be Mixed Precision training where we can train at float32 precision but save the network checkpoints and do inference step at float16 precision for low memory usage and much faster (2x-6x improvement) inference time performance.</a:t>
            </a:r>
          </a:p>
        </p:txBody>
      </p:sp>
      <p:sp>
        <p:nvSpPr>
          <p:cNvPr id="14" name="Rectangle 13"/>
          <p:cNvSpPr/>
          <p:nvPr/>
        </p:nvSpPr>
        <p:spPr>
          <a:xfrm>
            <a:off x="1590807" y="3548803"/>
            <a:ext cx="7440460" cy="307777"/>
          </a:xfrm>
          <a:prstGeom prst="rect">
            <a:avLst/>
          </a:prstGeom>
        </p:spPr>
        <p:txBody>
          <a:bodyPr wrap="square">
            <a:spAutoFit/>
          </a:bodyPr>
          <a:lstStyle/>
          <a:p>
            <a:pPr marL="25400" lvl="0" indent="0" fontAlgn="auto">
              <a:spcBef>
                <a:spcPts val="0"/>
              </a:spcBef>
              <a:spcAft>
                <a:spcPts val="0"/>
              </a:spcAft>
              <a:buClrTx/>
              <a:buSzPts val="1400"/>
              <a:buNone/>
            </a:pPr>
            <a:r>
              <a:rPr lang="en-US" sz="1400" b="1" dirty="0">
                <a:solidFill>
                  <a:schemeClr val="accent3"/>
                </a:solidFill>
                <a:latin typeface="+mn-lt"/>
                <a:ea typeface="+mn-ea"/>
              </a:rPr>
              <a:t>Synthetic data generator </a:t>
            </a:r>
            <a:r>
              <a:rPr lang="en-US" sz="1400" dirty="0">
                <a:solidFill>
                  <a:prstClr val="black"/>
                </a:solidFill>
              </a:rPr>
              <a:t>to automatically generate more samples</a:t>
            </a:r>
          </a:p>
        </p:txBody>
      </p:sp>
      <p:sp>
        <p:nvSpPr>
          <p:cNvPr id="15" name="Rectangle 14"/>
          <p:cNvSpPr/>
          <p:nvPr/>
        </p:nvSpPr>
        <p:spPr>
          <a:xfrm>
            <a:off x="1590807" y="4252768"/>
            <a:ext cx="8743167" cy="523220"/>
          </a:xfrm>
          <a:prstGeom prst="rect">
            <a:avLst/>
          </a:prstGeom>
        </p:spPr>
        <p:txBody>
          <a:bodyPr wrap="square">
            <a:spAutoFit/>
          </a:bodyPr>
          <a:lstStyle/>
          <a:p>
            <a:pPr marL="25400" lvl="0" indent="0" fontAlgn="auto">
              <a:spcBef>
                <a:spcPts val="0"/>
              </a:spcBef>
              <a:spcAft>
                <a:spcPts val="0"/>
              </a:spcAft>
              <a:buClrTx/>
              <a:buSzPts val="1400"/>
              <a:buNone/>
            </a:pPr>
            <a:r>
              <a:rPr lang="en-US" sz="1400" dirty="0">
                <a:solidFill>
                  <a:prstClr val="black"/>
                </a:solidFill>
              </a:rPr>
              <a:t>Train our </a:t>
            </a:r>
            <a:r>
              <a:rPr lang="en-US" sz="1400" b="1" dirty="0">
                <a:solidFill>
                  <a:schemeClr val="accent3"/>
                </a:solidFill>
                <a:latin typeface="+mn-lt"/>
                <a:ea typeface="+mn-ea"/>
              </a:rPr>
              <a:t>custom model (HMM+RNN)</a:t>
            </a:r>
            <a:r>
              <a:rPr lang="en-US" sz="1400" dirty="0">
                <a:solidFill>
                  <a:prstClr val="black"/>
                </a:solidFill>
              </a:rPr>
              <a:t> on 18904 Samples. It must give the best Speech2Text conversion results.</a:t>
            </a:r>
          </a:p>
        </p:txBody>
      </p:sp>
      <p:grpSp>
        <p:nvGrpSpPr>
          <p:cNvPr id="27" name="Group 26"/>
          <p:cNvGrpSpPr/>
          <p:nvPr/>
        </p:nvGrpSpPr>
        <p:grpSpPr>
          <a:xfrm>
            <a:off x="751561" y="901874"/>
            <a:ext cx="731520" cy="731520"/>
            <a:chOff x="751561" y="901874"/>
            <a:chExt cx="731520" cy="731520"/>
          </a:xfrm>
        </p:grpSpPr>
        <p:sp>
          <p:nvSpPr>
            <p:cNvPr id="5" name="Oval 4"/>
            <p:cNvSpPr/>
            <p:nvPr/>
          </p:nvSpPr>
          <p:spPr>
            <a:xfrm>
              <a:off x="751561" y="901874"/>
              <a:ext cx="731520" cy="73152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rotWithShape="1">
            <a:blip r:embed="rId2">
              <a:duotone>
                <a:schemeClr val="accent3">
                  <a:shade val="45000"/>
                  <a:satMod val="135000"/>
                </a:schemeClr>
                <a:prstClr val="white"/>
              </a:duotone>
              <a:extLst>
                <a:ext uri="{28A0092B-C50C-407E-A947-70E740481C1C}">
                  <a14:useLocalDpi xmlns="" xmlns:a14="http://schemas.microsoft.com/office/drawing/2010/main" val="0"/>
                </a:ext>
              </a:extLst>
            </a:blip>
            <a:srcRect l="18839" t="14536" r="18794" b="14436"/>
            <a:stretch/>
          </p:blipFill>
          <p:spPr>
            <a:xfrm>
              <a:off x="897352" y="1017114"/>
              <a:ext cx="439938" cy="501040"/>
            </a:xfrm>
            <a:prstGeom prst="rect">
              <a:avLst/>
            </a:prstGeom>
          </p:spPr>
        </p:pic>
      </p:grpSp>
      <p:grpSp>
        <p:nvGrpSpPr>
          <p:cNvPr id="26" name="Group 25"/>
          <p:cNvGrpSpPr/>
          <p:nvPr/>
        </p:nvGrpSpPr>
        <p:grpSpPr>
          <a:xfrm>
            <a:off x="751561" y="1713560"/>
            <a:ext cx="731520" cy="731520"/>
            <a:chOff x="751561" y="1713560"/>
            <a:chExt cx="731520" cy="731520"/>
          </a:xfrm>
        </p:grpSpPr>
        <p:sp>
          <p:nvSpPr>
            <p:cNvPr id="6" name="Oval 5"/>
            <p:cNvSpPr/>
            <p:nvPr/>
          </p:nvSpPr>
          <p:spPr>
            <a:xfrm>
              <a:off x="751561" y="1713560"/>
              <a:ext cx="731520" cy="73152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duotone>
                <a:schemeClr val="accent3">
                  <a:shade val="45000"/>
                  <a:satMod val="135000"/>
                </a:schemeClr>
                <a:prstClr val="white"/>
              </a:duotone>
              <a:extLst>
                <a:ext uri="{28A0092B-C50C-407E-A947-70E740481C1C}">
                  <a14:useLocalDpi xmlns="" xmlns:a14="http://schemas.microsoft.com/office/drawing/2010/main" val="0"/>
                </a:ext>
              </a:extLst>
            </a:blip>
            <a:stretch>
              <a:fillRect/>
            </a:stretch>
          </p:blipFill>
          <p:spPr>
            <a:xfrm>
              <a:off x="915828" y="1877827"/>
              <a:ext cx="402986" cy="402986"/>
            </a:xfrm>
            <a:prstGeom prst="rect">
              <a:avLst/>
            </a:prstGeom>
          </p:spPr>
        </p:pic>
      </p:grpSp>
      <p:grpSp>
        <p:nvGrpSpPr>
          <p:cNvPr id="25" name="Group 24"/>
          <p:cNvGrpSpPr/>
          <p:nvPr/>
        </p:nvGrpSpPr>
        <p:grpSpPr>
          <a:xfrm>
            <a:off x="751561" y="2525246"/>
            <a:ext cx="731520" cy="731520"/>
            <a:chOff x="751561" y="2525246"/>
            <a:chExt cx="731520" cy="731520"/>
          </a:xfrm>
        </p:grpSpPr>
        <p:sp>
          <p:nvSpPr>
            <p:cNvPr id="7" name="Oval 6"/>
            <p:cNvSpPr/>
            <p:nvPr/>
          </p:nvSpPr>
          <p:spPr>
            <a:xfrm>
              <a:off x="751561" y="2525246"/>
              <a:ext cx="731520" cy="73152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duotone>
                <a:schemeClr val="accent3">
                  <a:shade val="45000"/>
                  <a:satMod val="135000"/>
                </a:schemeClr>
                <a:prstClr val="white"/>
              </a:duotone>
              <a:extLst>
                <a:ext uri="{28A0092B-C50C-407E-A947-70E740481C1C}">
                  <a14:useLocalDpi xmlns="" xmlns:a14="http://schemas.microsoft.com/office/drawing/2010/main" val="0"/>
                </a:ext>
              </a:extLst>
            </a:blip>
            <a:stretch>
              <a:fillRect/>
            </a:stretch>
          </p:blipFill>
          <p:spPr>
            <a:xfrm>
              <a:off x="875151" y="2648836"/>
              <a:ext cx="484340" cy="484340"/>
            </a:xfrm>
            <a:prstGeom prst="rect">
              <a:avLst/>
            </a:prstGeom>
          </p:spPr>
        </p:pic>
      </p:grpSp>
      <p:grpSp>
        <p:nvGrpSpPr>
          <p:cNvPr id="24" name="Group 23"/>
          <p:cNvGrpSpPr/>
          <p:nvPr/>
        </p:nvGrpSpPr>
        <p:grpSpPr>
          <a:xfrm>
            <a:off x="751561" y="3336932"/>
            <a:ext cx="731520" cy="731520"/>
            <a:chOff x="751561" y="3336932"/>
            <a:chExt cx="731520" cy="731520"/>
          </a:xfrm>
        </p:grpSpPr>
        <p:sp>
          <p:nvSpPr>
            <p:cNvPr id="8" name="Oval 7"/>
            <p:cNvSpPr/>
            <p:nvPr/>
          </p:nvSpPr>
          <p:spPr>
            <a:xfrm>
              <a:off x="751561" y="3336932"/>
              <a:ext cx="731520" cy="73152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a:duotone>
                <a:schemeClr val="accent3">
                  <a:shade val="45000"/>
                  <a:satMod val="135000"/>
                </a:schemeClr>
                <a:prstClr val="white"/>
              </a:duotone>
              <a:extLst>
                <a:ext uri="{28A0092B-C50C-407E-A947-70E740481C1C}">
                  <a14:useLocalDpi xmlns="" xmlns:a14="http://schemas.microsoft.com/office/drawing/2010/main" val="0"/>
                </a:ext>
              </a:extLst>
            </a:blip>
            <a:stretch>
              <a:fillRect/>
            </a:stretch>
          </p:blipFill>
          <p:spPr>
            <a:xfrm>
              <a:off x="900203" y="3485574"/>
              <a:ext cx="434236" cy="434236"/>
            </a:xfrm>
            <a:prstGeom prst="rect">
              <a:avLst/>
            </a:prstGeom>
          </p:spPr>
        </p:pic>
      </p:grpSp>
      <p:grpSp>
        <p:nvGrpSpPr>
          <p:cNvPr id="23" name="Group 22"/>
          <p:cNvGrpSpPr/>
          <p:nvPr/>
        </p:nvGrpSpPr>
        <p:grpSpPr>
          <a:xfrm>
            <a:off x="751561" y="4148618"/>
            <a:ext cx="731520" cy="731520"/>
            <a:chOff x="751561" y="4148618"/>
            <a:chExt cx="731520" cy="731520"/>
          </a:xfrm>
        </p:grpSpPr>
        <p:sp>
          <p:nvSpPr>
            <p:cNvPr id="9" name="Oval 8"/>
            <p:cNvSpPr/>
            <p:nvPr/>
          </p:nvSpPr>
          <p:spPr>
            <a:xfrm>
              <a:off x="751561" y="4148618"/>
              <a:ext cx="731520" cy="73152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6">
              <a:duotone>
                <a:schemeClr val="accent3">
                  <a:shade val="45000"/>
                  <a:satMod val="135000"/>
                </a:schemeClr>
                <a:prstClr val="white"/>
              </a:duotone>
              <a:extLst>
                <a:ext uri="{28A0092B-C50C-407E-A947-70E740481C1C}">
                  <a14:useLocalDpi xmlns="" xmlns:a14="http://schemas.microsoft.com/office/drawing/2010/main" val="0"/>
                </a:ext>
              </a:extLst>
            </a:blip>
            <a:stretch>
              <a:fillRect/>
            </a:stretch>
          </p:blipFill>
          <p:spPr>
            <a:xfrm flipH="1">
              <a:off x="902552" y="4299609"/>
              <a:ext cx="429538" cy="429538"/>
            </a:xfrm>
            <a:prstGeom prst="rect">
              <a:avLst/>
            </a:prstGeom>
          </p:spPr>
        </p:pic>
      </p:grpSp>
      <p:grpSp>
        <p:nvGrpSpPr>
          <p:cNvPr id="2" name="Group 1"/>
          <p:cNvGrpSpPr/>
          <p:nvPr/>
        </p:nvGrpSpPr>
        <p:grpSpPr>
          <a:xfrm>
            <a:off x="751561" y="4960306"/>
            <a:ext cx="731520" cy="731520"/>
            <a:chOff x="751561" y="4960306"/>
            <a:chExt cx="731520" cy="731520"/>
          </a:xfrm>
        </p:grpSpPr>
        <p:sp>
          <p:nvSpPr>
            <p:cNvPr id="10" name="Oval 9"/>
            <p:cNvSpPr/>
            <p:nvPr/>
          </p:nvSpPr>
          <p:spPr>
            <a:xfrm>
              <a:off x="751561" y="4960306"/>
              <a:ext cx="731520" cy="73152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7">
              <a:duotone>
                <a:schemeClr val="accent3">
                  <a:shade val="45000"/>
                  <a:satMod val="135000"/>
                </a:schemeClr>
                <a:prstClr val="white"/>
              </a:duotone>
            </a:blip>
            <a:stretch>
              <a:fillRect/>
            </a:stretch>
          </p:blipFill>
          <p:spPr>
            <a:xfrm>
              <a:off x="945908" y="5164470"/>
              <a:ext cx="342826" cy="323193"/>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79554" y="3057772"/>
            <a:ext cx="5463524" cy="652550"/>
          </a:xfrm>
        </p:spPr>
        <p:txBody>
          <a:bodyPr>
            <a:noAutofit/>
          </a:bodyPr>
          <a:lstStyle/>
          <a:p>
            <a:pPr algn="ctr">
              <a:lnSpc>
                <a:spcPct val="100000"/>
              </a:lnSpc>
            </a:pPr>
            <a:r>
              <a:rPr lang="en-US" sz="4000" dirty="0">
                <a:solidFill>
                  <a:schemeClr val="accent3"/>
                </a:solidFill>
              </a:rPr>
              <a:t>Thank You!</a:t>
            </a:r>
          </a:p>
        </p:txBody>
      </p:sp>
      <p:sp>
        <p:nvSpPr>
          <p:cNvPr id="6" name="Text Placeholder 5"/>
          <p:cNvSpPr>
            <a:spLocks noGrp="1"/>
          </p:cNvSpPr>
          <p:nvPr>
            <p:ph type="body" sz="quarter" idx="16"/>
          </p:nvPr>
        </p:nvSpPr>
        <p:spPr>
          <a:xfrm>
            <a:off x="412750" y="86007"/>
            <a:ext cx="6585187" cy="527328"/>
          </a:xfrm>
        </p:spPr>
        <p:txBody>
          <a:bodyPr>
            <a:normAutofit/>
          </a:bodyPr>
          <a:lstStyle/>
          <a:p>
            <a:r>
              <a:rPr lang="en-US" sz="2500" dirty="0"/>
              <a:t>AI Hackathon 2019</a:t>
            </a:r>
          </a:p>
        </p:txBody>
      </p:sp>
    </p:spTree>
    <p:extLst>
      <p:ext uri="{BB962C8B-B14F-4D97-AF65-F5344CB8AC3E}">
        <p14:creationId xmlns="" xmlns:p14="http://schemas.microsoft.com/office/powerpoint/2010/main" val="2991390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N" dirty="0"/>
              <a:t>Outline</a:t>
            </a:r>
            <a:endParaRPr lang="en-US" dirty="0"/>
          </a:p>
        </p:txBody>
      </p:sp>
      <p:sp>
        <p:nvSpPr>
          <p:cNvPr id="3" name="Rectangle 2"/>
          <p:cNvSpPr>
            <a:spLocks/>
          </p:cNvSpPr>
          <p:nvPr/>
        </p:nvSpPr>
        <p:spPr>
          <a:xfrm>
            <a:off x="548639" y="1253347"/>
            <a:ext cx="3142029" cy="646331"/>
          </a:xfrm>
          <a:prstGeom prst="rect">
            <a:avLst/>
          </a:prstGeom>
        </p:spPr>
        <p:txBody>
          <a:bodyPr wrap="square">
            <a:spAutoFit/>
          </a:bodyPr>
          <a:lstStyle/>
          <a:p>
            <a:pPr marL="285750" indent="-285750">
              <a:spcBef>
                <a:spcPts val="1200"/>
              </a:spcBef>
              <a:spcAft>
                <a:spcPts val="1200"/>
              </a:spcAft>
              <a:buFont typeface="Arial" panose="020B0604020202020204" pitchFamily="34" charset="0"/>
              <a:buChar char="•"/>
            </a:pPr>
            <a:r>
              <a:rPr lang="en-IN" dirty="0"/>
              <a:t>Part I: </a:t>
            </a:r>
            <a:br>
              <a:rPr lang="en-IN" dirty="0"/>
            </a:br>
            <a:r>
              <a:rPr lang="en-IN" b="1" dirty="0">
                <a:solidFill>
                  <a:schemeClr val="accent3"/>
                </a:solidFill>
              </a:rPr>
              <a:t>Related work</a:t>
            </a:r>
          </a:p>
        </p:txBody>
      </p:sp>
      <p:pic>
        <p:nvPicPr>
          <p:cNvPr id="4" name="Picture 3"/>
          <p:cNvPicPr>
            <a:picLocks noChangeAspect="1"/>
          </p:cNvPicPr>
          <p:nvPr/>
        </p:nvPicPr>
        <p:blipFill>
          <a:blip r:embed="rId2">
            <a:duotone>
              <a:schemeClr val="accent1">
                <a:shade val="45000"/>
                <a:satMod val="135000"/>
              </a:schemeClr>
              <a:prstClr val="white"/>
            </a:duotone>
            <a:extLst>
              <a:ext uri="{28A0092B-C50C-407E-A947-70E740481C1C}">
                <a14:useLocalDpi xmlns="" xmlns:a14="http://schemas.microsoft.com/office/drawing/2010/main" val="0"/>
              </a:ext>
            </a:extLst>
          </a:blip>
          <a:stretch>
            <a:fillRect/>
          </a:stretch>
        </p:blipFill>
        <p:spPr>
          <a:xfrm>
            <a:off x="7397547" y="3921210"/>
            <a:ext cx="1363824" cy="1458097"/>
          </a:xfrm>
          <a:prstGeom prst="rect">
            <a:avLst/>
          </a:prstGeom>
        </p:spPr>
      </p:pic>
      <p:sp>
        <p:nvSpPr>
          <p:cNvPr id="5" name="Rectangle 4"/>
          <p:cNvSpPr>
            <a:spLocks/>
          </p:cNvSpPr>
          <p:nvPr/>
        </p:nvSpPr>
        <p:spPr>
          <a:xfrm>
            <a:off x="3929448" y="1253347"/>
            <a:ext cx="3142029" cy="646331"/>
          </a:xfrm>
          <a:prstGeom prst="rect">
            <a:avLst/>
          </a:prstGeom>
        </p:spPr>
        <p:txBody>
          <a:bodyPr wrap="square">
            <a:spAutoFit/>
          </a:bodyPr>
          <a:lstStyle/>
          <a:p>
            <a:pPr marL="285750" indent="-285750">
              <a:spcBef>
                <a:spcPts val="1200"/>
              </a:spcBef>
              <a:spcAft>
                <a:spcPts val="1200"/>
              </a:spcAft>
              <a:buFont typeface="Arial" panose="020B0604020202020204" pitchFamily="34" charset="0"/>
              <a:buChar char="•"/>
            </a:pPr>
            <a:r>
              <a:rPr lang="en-IN" dirty="0"/>
              <a:t>Part II: </a:t>
            </a:r>
            <a:br>
              <a:rPr lang="en-IN" dirty="0"/>
            </a:br>
            <a:r>
              <a:rPr lang="en-IN" b="1" dirty="0">
                <a:solidFill>
                  <a:schemeClr val="accent3"/>
                </a:solidFill>
              </a:rPr>
              <a:t>Data Understanding</a:t>
            </a:r>
          </a:p>
        </p:txBody>
      </p:sp>
      <p:sp>
        <p:nvSpPr>
          <p:cNvPr id="6" name="Rectangle 5"/>
          <p:cNvSpPr>
            <a:spLocks/>
          </p:cNvSpPr>
          <p:nvPr/>
        </p:nvSpPr>
        <p:spPr>
          <a:xfrm>
            <a:off x="548639" y="2518717"/>
            <a:ext cx="3142029" cy="646331"/>
          </a:xfrm>
          <a:prstGeom prst="rect">
            <a:avLst/>
          </a:prstGeom>
        </p:spPr>
        <p:txBody>
          <a:bodyPr wrap="square">
            <a:spAutoFit/>
          </a:bodyPr>
          <a:lstStyle/>
          <a:p>
            <a:pPr marL="285750" indent="-285750">
              <a:spcBef>
                <a:spcPts val="1200"/>
              </a:spcBef>
              <a:spcAft>
                <a:spcPts val="1200"/>
              </a:spcAft>
              <a:buFont typeface="Arial" panose="020B0604020202020204" pitchFamily="34" charset="0"/>
              <a:buChar char="•"/>
            </a:pPr>
            <a:r>
              <a:rPr lang="en-IN" dirty="0"/>
              <a:t>Part III: </a:t>
            </a:r>
            <a:br>
              <a:rPr lang="en-IN" dirty="0"/>
            </a:br>
            <a:r>
              <a:rPr lang="en-IN" b="1" dirty="0">
                <a:solidFill>
                  <a:schemeClr val="accent3"/>
                </a:solidFill>
              </a:rPr>
              <a:t>State of the art</a:t>
            </a:r>
          </a:p>
        </p:txBody>
      </p:sp>
      <p:sp>
        <p:nvSpPr>
          <p:cNvPr id="7" name="Rectangle 6"/>
          <p:cNvSpPr>
            <a:spLocks/>
          </p:cNvSpPr>
          <p:nvPr/>
        </p:nvSpPr>
        <p:spPr>
          <a:xfrm>
            <a:off x="3929448" y="2518717"/>
            <a:ext cx="3142029" cy="646331"/>
          </a:xfrm>
          <a:prstGeom prst="rect">
            <a:avLst/>
          </a:prstGeom>
        </p:spPr>
        <p:txBody>
          <a:bodyPr wrap="square">
            <a:spAutoFit/>
          </a:bodyPr>
          <a:lstStyle/>
          <a:p>
            <a:pPr marL="285750" indent="-285750">
              <a:spcBef>
                <a:spcPts val="1200"/>
              </a:spcBef>
              <a:spcAft>
                <a:spcPts val="1200"/>
              </a:spcAft>
              <a:buFont typeface="Arial" panose="020B0604020202020204" pitchFamily="34" charset="0"/>
              <a:buChar char="•"/>
            </a:pPr>
            <a:r>
              <a:rPr lang="en-IN" dirty="0"/>
              <a:t>Part IV: </a:t>
            </a:r>
            <a:br>
              <a:rPr lang="en-IN" dirty="0"/>
            </a:br>
            <a:r>
              <a:rPr lang="en-IN" b="1" dirty="0">
                <a:solidFill>
                  <a:schemeClr val="accent3"/>
                </a:solidFill>
              </a:rPr>
              <a:t>Experimental evaluation</a:t>
            </a:r>
            <a:endParaRPr lang="en-US" b="1" dirty="0">
              <a:solidFill>
                <a:schemeClr val="accent3"/>
              </a:solidFill>
            </a:endParaRPr>
          </a:p>
        </p:txBody>
      </p:sp>
      <p:sp>
        <p:nvSpPr>
          <p:cNvPr id="8" name="Rectangle 7"/>
          <p:cNvSpPr/>
          <p:nvPr/>
        </p:nvSpPr>
        <p:spPr>
          <a:xfrm>
            <a:off x="1" y="4743020"/>
            <a:ext cx="7166918" cy="1502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8992000" y="4743020"/>
            <a:ext cx="2011680" cy="1502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825780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Part I: Related works</a:t>
            </a:r>
          </a:p>
        </p:txBody>
      </p:sp>
      <p:sp>
        <p:nvSpPr>
          <p:cNvPr id="3" name="Content Placeholder 2">
            <a:extLst>
              <a:ext uri="{FF2B5EF4-FFF2-40B4-BE49-F238E27FC236}">
                <a16:creationId xmlns="" xmlns:a16="http://schemas.microsoft.com/office/drawing/2014/main" id="{4D3B6E36-9D2D-4F01-AAAC-60874AF4FA67}"/>
              </a:ext>
            </a:extLst>
          </p:cNvPr>
          <p:cNvSpPr>
            <a:spLocks noGrp="1"/>
          </p:cNvSpPr>
          <p:nvPr>
            <p:ph idx="4294967295"/>
          </p:nvPr>
        </p:nvSpPr>
        <p:spPr>
          <a:xfrm>
            <a:off x="583885" y="4025687"/>
            <a:ext cx="6459256" cy="1465566"/>
          </a:xfrm>
        </p:spPr>
        <p:txBody>
          <a:bodyPr/>
          <a:lstStyle/>
          <a:p>
            <a:pPr marL="285750" indent="-285750">
              <a:buFont typeface="Arial" panose="020B0604020202020204" pitchFamily="34" charset="0"/>
              <a:buChar char="•"/>
            </a:pPr>
            <a:r>
              <a:rPr lang="en-US" dirty="0"/>
              <a:t>1950 DTW (time series) based Speech to text conversion started</a:t>
            </a:r>
          </a:p>
          <a:p>
            <a:pPr marL="285750" indent="-285750">
              <a:buFont typeface="Arial" panose="020B0604020202020204" pitchFamily="34" charset="0"/>
              <a:buChar char="•"/>
            </a:pPr>
            <a:r>
              <a:rPr lang="en-US" dirty="0"/>
              <a:t>HMM based  gains momentum in 1980s</a:t>
            </a:r>
          </a:p>
          <a:p>
            <a:pPr marL="285750" indent="-285750">
              <a:buFont typeface="Arial" panose="020B0604020202020204" pitchFamily="34" charset="0"/>
              <a:buChar char="•"/>
            </a:pPr>
            <a:r>
              <a:rPr lang="en-US" dirty="0"/>
              <a:t>2000 – Neural Networks makes entry</a:t>
            </a:r>
          </a:p>
          <a:p>
            <a:pPr marL="285750" indent="-285750">
              <a:buFont typeface="Arial" panose="020B0604020202020204" pitchFamily="34" charset="0"/>
              <a:buChar char="•"/>
            </a:pPr>
            <a:r>
              <a:rPr lang="en-US" dirty="0"/>
              <a:t>2010 – HMM+ NN based models gaining momentum</a:t>
            </a:r>
          </a:p>
        </p:txBody>
      </p:sp>
      <p:grpSp>
        <p:nvGrpSpPr>
          <p:cNvPr id="5" name="Group 4"/>
          <p:cNvGrpSpPr/>
          <p:nvPr/>
        </p:nvGrpSpPr>
        <p:grpSpPr>
          <a:xfrm>
            <a:off x="100208" y="1191245"/>
            <a:ext cx="10734807" cy="2250567"/>
            <a:chOff x="187890" y="1140237"/>
            <a:chExt cx="10734807" cy="2250567"/>
          </a:xfrm>
        </p:grpSpPr>
        <p:cxnSp>
          <p:nvCxnSpPr>
            <p:cNvPr id="9" name="Straight Connector 8"/>
            <p:cNvCxnSpPr/>
            <p:nvPr/>
          </p:nvCxnSpPr>
          <p:spPr>
            <a:xfrm>
              <a:off x="1013126" y="2289548"/>
              <a:ext cx="881980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187890" y="1441426"/>
              <a:ext cx="1540701" cy="1949378"/>
              <a:chOff x="-87682" y="1441426"/>
              <a:chExt cx="1540701" cy="1949378"/>
            </a:xfrm>
          </p:grpSpPr>
          <p:grpSp>
            <p:nvGrpSpPr>
              <p:cNvPr id="28" name="Group 27"/>
              <p:cNvGrpSpPr/>
              <p:nvPr/>
            </p:nvGrpSpPr>
            <p:grpSpPr>
              <a:xfrm>
                <a:off x="212942" y="1759012"/>
                <a:ext cx="1014608" cy="1631792"/>
                <a:chOff x="212942" y="1759012"/>
                <a:chExt cx="1014608" cy="1631792"/>
              </a:xfrm>
            </p:grpSpPr>
            <p:sp>
              <p:nvSpPr>
                <p:cNvPr id="11" name="Oval 10"/>
                <p:cNvSpPr/>
                <p:nvPr/>
              </p:nvSpPr>
              <p:spPr>
                <a:xfrm>
                  <a:off x="648591" y="2238163"/>
                  <a:ext cx="104227" cy="104227"/>
                </a:xfrm>
                <a:prstGeom prst="ellipse">
                  <a:avLst/>
                </a:prstGeom>
                <a:solidFill>
                  <a:schemeClr val="bg1">
                    <a:lumMod val="95000"/>
                  </a:schemeClr>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pic>
              <p:nvPicPr>
                <p:cNvPr id="13" name="Picture 12"/>
                <p:cNvPicPr>
                  <a:picLocks noChangeAspect="1"/>
                </p:cNvPicPr>
                <p:nvPr/>
              </p:nvPicPr>
              <p:blipFill>
                <a:blip r:embed="rId2" cstate="print">
                  <a:duotone>
                    <a:prstClr val="black"/>
                    <a:schemeClr val="accent6">
                      <a:tint val="45000"/>
                      <a:satMod val="400000"/>
                    </a:schemeClr>
                  </a:duotone>
                  <a:extLst>
                    <a:ext uri="{BEBA8EAE-BF5A-486C-A8C5-ECC9F3942E4B}">
                      <a14:imgProps xmlns="" xmlns:a14="http://schemas.microsoft.com/office/drawing/2010/main">
                        <a14:imgLayer r:embed="rId3">
                          <a14:imgEffect>
                            <a14:sharpenSoften amount="-50000"/>
                          </a14:imgEffect>
                        </a14:imgLayer>
                      </a14:imgProps>
                    </a:ext>
                    <a:ext uri="{28A0092B-C50C-407E-A947-70E740481C1C}">
                      <a14:useLocalDpi xmlns="" xmlns:a14="http://schemas.microsoft.com/office/drawing/2010/main" val="0"/>
                    </a:ext>
                  </a:extLst>
                </a:blip>
                <a:stretch>
                  <a:fillRect/>
                </a:stretch>
              </p:blipFill>
              <p:spPr>
                <a:xfrm>
                  <a:off x="541732" y="1759012"/>
                  <a:ext cx="317944" cy="432691"/>
                </a:xfrm>
                <a:prstGeom prst="rect">
                  <a:avLst/>
                </a:prstGeom>
              </p:spPr>
            </p:pic>
            <p:sp>
              <p:nvSpPr>
                <p:cNvPr id="21" name="TextBox 20"/>
                <p:cNvSpPr txBox="1"/>
                <p:nvPr/>
              </p:nvSpPr>
              <p:spPr>
                <a:xfrm>
                  <a:off x="212942" y="2430982"/>
                  <a:ext cx="1014608"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tx1"/>
                      </a:solidFill>
                      <a:latin typeface="+mj-lt"/>
                    </a:rPr>
                    <a:t>AUDREY</a:t>
                  </a:r>
                </a:p>
              </p:txBody>
            </p:sp>
            <p:pic>
              <p:nvPicPr>
                <p:cNvPr id="22" name="Content Placeholder 3"/>
                <p:cNvPicPr>
                  <a:picLocks noChangeAspect="1"/>
                </p:cNvPicPr>
                <p:nvPr/>
              </p:nvPicPr>
              <p:blipFill rotWithShape="1">
                <a:blip r:embed="rId4">
                  <a:extLst>
                    <a:ext uri="{28A0092B-C50C-407E-A947-70E740481C1C}">
                      <a14:useLocalDpi xmlns="" xmlns:a14="http://schemas.microsoft.com/office/drawing/2010/main" val="0"/>
                    </a:ext>
                  </a:extLst>
                </a:blip>
                <a:srcRect l="21924" t="12217" r="67240" b="76050"/>
                <a:stretch/>
              </p:blipFill>
              <p:spPr bwMode="auto">
                <a:xfrm>
                  <a:off x="349998" y="2880264"/>
                  <a:ext cx="792480" cy="510540"/>
                </a:xfrm>
                <a:prstGeom prst="rect">
                  <a:avLst/>
                </a:prstGeom>
                <a:noFill/>
                <a:ln w="9525">
                  <a:noFill/>
                  <a:miter lim="800000"/>
                  <a:headEnd/>
                  <a:tailEnd/>
                </a:ln>
              </p:spPr>
            </p:pic>
          </p:grpSp>
          <p:sp>
            <p:nvSpPr>
              <p:cNvPr id="23" name="TextBox 22"/>
              <p:cNvSpPr txBox="1"/>
              <p:nvPr/>
            </p:nvSpPr>
            <p:spPr>
              <a:xfrm>
                <a:off x="-87682" y="1441426"/>
                <a:ext cx="1540701"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b="1" dirty="0">
                    <a:solidFill>
                      <a:schemeClr val="accent3"/>
                    </a:solidFill>
                    <a:latin typeface="+mj-lt"/>
                  </a:rPr>
                  <a:t>1950</a:t>
                </a:r>
              </a:p>
            </p:txBody>
          </p:sp>
        </p:grpSp>
        <p:grpSp>
          <p:nvGrpSpPr>
            <p:cNvPr id="37" name="Group 36"/>
            <p:cNvGrpSpPr/>
            <p:nvPr/>
          </p:nvGrpSpPr>
          <p:grpSpPr>
            <a:xfrm>
              <a:off x="1798737" y="1190342"/>
              <a:ext cx="1540701" cy="1915179"/>
              <a:chOff x="1152395" y="1190342"/>
              <a:chExt cx="1540701" cy="1915179"/>
            </a:xfrm>
          </p:grpSpPr>
          <p:sp>
            <p:nvSpPr>
              <p:cNvPr id="14" name="Oval 13"/>
              <p:cNvSpPr/>
              <p:nvPr/>
            </p:nvSpPr>
            <p:spPr>
              <a:xfrm rot="10800000">
                <a:off x="1891737" y="2238163"/>
                <a:ext cx="104227" cy="104227"/>
              </a:xfrm>
              <a:prstGeom prst="ellipse">
                <a:avLst/>
              </a:prstGeom>
              <a:solidFill>
                <a:schemeClr val="bg1">
                  <a:lumMod val="95000"/>
                </a:schemeClr>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pic>
            <p:nvPicPr>
              <p:cNvPr id="15" name="Picture 14"/>
              <p:cNvPicPr>
                <a:picLocks noChangeAspect="1"/>
              </p:cNvPicPr>
              <p:nvPr/>
            </p:nvPicPr>
            <p:blipFill>
              <a:blip r:embed="rId2" cstate="print">
                <a:duotone>
                  <a:prstClr val="black"/>
                  <a:schemeClr val="accent6">
                    <a:tint val="45000"/>
                    <a:satMod val="400000"/>
                  </a:schemeClr>
                </a:duotone>
                <a:extLst>
                  <a:ext uri="{BEBA8EAE-BF5A-486C-A8C5-ECC9F3942E4B}">
                    <a14:imgProps xmlns="" xmlns:a14="http://schemas.microsoft.com/office/drawing/2010/main">
                      <a14:imgLayer r:embed="rId3">
                        <a14:imgEffect>
                          <a14:sharpenSoften amount="-50000"/>
                        </a14:imgEffect>
                      </a14:imgLayer>
                    </a14:imgProps>
                  </a:ext>
                  <a:ext uri="{28A0092B-C50C-407E-A947-70E740481C1C}">
                    <a14:useLocalDpi xmlns="" xmlns:a14="http://schemas.microsoft.com/office/drawing/2010/main" val="0"/>
                  </a:ext>
                </a:extLst>
              </a:blip>
              <a:stretch>
                <a:fillRect/>
              </a:stretch>
            </p:blipFill>
            <p:spPr>
              <a:xfrm rot="10800000">
                <a:off x="1784878" y="2372788"/>
                <a:ext cx="317944" cy="432691"/>
              </a:xfrm>
              <a:prstGeom prst="rect">
                <a:avLst/>
              </a:prstGeom>
            </p:spPr>
          </p:pic>
          <p:sp>
            <p:nvSpPr>
              <p:cNvPr id="24" name="TextBox 23"/>
              <p:cNvSpPr txBox="1"/>
              <p:nvPr/>
            </p:nvSpPr>
            <p:spPr>
              <a:xfrm>
                <a:off x="1215025" y="1904889"/>
                <a:ext cx="144550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tx1"/>
                    </a:solidFill>
                    <a:latin typeface="+mj-lt"/>
                  </a:rPr>
                  <a:t>IBM SHOEBOX</a:t>
                </a:r>
              </a:p>
            </p:txBody>
          </p:sp>
          <p:sp>
            <p:nvSpPr>
              <p:cNvPr id="26" name="TextBox 25"/>
              <p:cNvSpPr txBox="1"/>
              <p:nvPr/>
            </p:nvSpPr>
            <p:spPr>
              <a:xfrm>
                <a:off x="1152395" y="2819289"/>
                <a:ext cx="1540701"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b="1" dirty="0">
                    <a:solidFill>
                      <a:schemeClr val="accent3"/>
                    </a:solidFill>
                    <a:latin typeface="+mj-lt"/>
                  </a:rPr>
                  <a:t>1960</a:t>
                </a:r>
              </a:p>
            </p:txBody>
          </p:sp>
          <p:pic>
            <p:nvPicPr>
              <p:cNvPr id="27" name="Picture 26"/>
              <p:cNvPicPr>
                <a:picLocks noChangeAspect="1"/>
              </p:cNvPicPr>
              <p:nvPr/>
            </p:nvPicPr>
            <p:blipFill>
              <a:blip r:embed="rId5"/>
              <a:stretch>
                <a:fillRect/>
              </a:stretch>
            </p:blipFill>
            <p:spPr>
              <a:xfrm>
                <a:off x="1545259" y="1190342"/>
                <a:ext cx="792549" cy="530398"/>
              </a:xfrm>
              <a:prstGeom prst="rect">
                <a:avLst/>
              </a:prstGeom>
            </p:spPr>
          </p:pic>
        </p:grpSp>
        <p:grpSp>
          <p:nvGrpSpPr>
            <p:cNvPr id="46" name="Group 45"/>
            <p:cNvGrpSpPr/>
            <p:nvPr/>
          </p:nvGrpSpPr>
          <p:grpSpPr>
            <a:xfrm>
              <a:off x="3409584" y="1441426"/>
              <a:ext cx="1540701" cy="1945621"/>
              <a:chOff x="2392471" y="1441426"/>
              <a:chExt cx="1540701" cy="1945621"/>
            </a:xfrm>
          </p:grpSpPr>
          <p:grpSp>
            <p:nvGrpSpPr>
              <p:cNvPr id="30" name="Group 29"/>
              <p:cNvGrpSpPr/>
              <p:nvPr/>
            </p:nvGrpSpPr>
            <p:grpSpPr>
              <a:xfrm>
                <a:off x="2392471" y="1441426"/>
                <a:ext cx="1540701" cy="1275788"/>
                <a:chOff x="-87682" y="1441426"/>
                <a:chExt cx="1540701" cy="1275788"/>
              </a:xfrm>
            </p:grpSpPr>
            <p:grpSp>
              <p:nvGrpSpPr>
                <p:cNvPr id="31" name="Group 30"/>
                <p:cNvGrpSpPr/>
                <p:nvPr/>
              </p:nvGrpSpPr>
              <p:grpSpPr>
                <a:xfrm>
                  <a:off x="212942" y="1759012"/>
                  <a:ext cx="1014608" cy="958202"/>
                  <a:chOff x="212942" y="1759012"/>
                  <a:chExt cx="1014608" cy="958202"/>
                </a:xfrm>
              </p:grpSpPr>
              <p:sp>
                <p:nvSpPr>
                  <p:cNvPr id="33" name="Oval 32"/>
                  <p:cNvSpPr/>
                  <p:nvPr/>
                </p:nvSpPr>
                <p:spPr>
                  <a:xfrm>
                    <a:off x="648591" y="2238163"/>
                    <a:ext cx="104227" cy="104227"/>
                  </a:xfrm>
                  <a:prstGeom prst="ellipse">
                    <a:avLst/>
                  </a:prstGeom>
                  <a:solidFill>
                    <a:schemeClr val="bg1">
                      <a:lumMod val="95000"/>
                    </a:schemeClr>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pic>
                <p:nvPicPr>
                  <p:cNvPr id="34" name="Picture 33"/>
                  <p:cNvPicPr>
                    <a:picLocks noChangeAspect="1"/>
                  </p:cNvPicPr>
                  <p:nvPr/>
                </p:nvPicPr>
                <p:blipFill>
                  <a:blip r:embed="rId2" cstate="print">
                    <a:duotone>
                      <a:prstClr val="black"/>
                      <a:schemeClr val="accent6">
                        <a:tint val="45000"/>
                        <a:satMod val="400000"/>
                      </a:schemeClr>
                    </a:duotone>
                    <a:extLst>
                      <a:ext uri="{BEBA8EAE-BF5A-486C-A8C5-ECC9F3942E4B}">
                        <a14:imgProps xmlns="" xmlns:a14="http://schemas.microsoft.com/office/drawing/2010/main">
                          <a14:imgLayer r:embed="rId3">
                            <a14:imgEffect>
                              <a14:sharpenSoften amount="-50000"/>
                            </a14:imgEffect>
                          </a14:imgLayer>
                        </a14:imgProps>
                      </a:ext>
                      <a:ext uri="{28A0092B-C50C-407E-A947-70E740481C1C}">
                        <a14:useLocalDpi xmlns="" xmlns:a14="http://schemas.microsoft.com/office/drawing/2010/main" val="0"/>
                      </a:ext>
                    </a:extLst>
                  </a:blip>
                  <a:stretch>
                    <a:fillRect/>
                  </a:stretch>
                </p:blipFill>
                <p:spPr>
                  <a:xfrm>
                    <a:off x="541732" y="1759012"/>
                    <a:ext cx="317944" cy="432691"/>
                  </a:xfrm>
                  <a:prstGeom prst="rect">
                    <a:avLst/>
                  </a:prstGeom>
                </p:spPr>
              </p:pic>
              <p:sp>
                <p:nvSpPr>
                  <p:cNvPr id="35" name="TextBox 34"/>
                  <p:cNvSpPr txBox="1"/>
                  <p:nvPr/>
                </p:nvSpPr>
                <p:spPr>
                  <a:xfrm>
                    <a:off x="212942" y="2430982"/>
                    <a:ext cx="1014608"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tx1"/>
                        </a:solidFill>
                        <a:latin typeface="+mj-lt"/>
                      </a:rPr>
                      <a:t>HARPY</a:t>
                    </a:r>
                  </a:p>
                </p:txBody>
              </p:sp>
            </p:grpSp>
            <p:sp>
              <p:nvSpPr>
                <p:cNvPr id="32" name="TextBox 31"/>
                <p:cNvSpPr txBox="1"/>
                <p:nvPr/>
              </p:nvSpPr>
              <p:spPr>
                <a:xfrm>
                  <a:off x="-87682" y="1441426"/>
                  <a:ext cx="1540701"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b="1" dirty="0">
                      <a:solidFill>
                        <a:schemeClr val="accent3"/>
                      </a:solidFill>
                      <a:latin typeface="+mj-lt"/>
                    </a:rPr>
                    <a:t>1970</a:t>
                  </a:r>
                </a:p>
              </p:txBody>
            </p:sp>
          </p:grpSp>
          <p:pic>
            <p:nvPicPr>
              <p:cNvPr id="39" name="Picture 38"/>
              <p:cNvPicPr>
                <a:picLocks noChangeAspect="1"/>
              </p:cNvPicPr>
              <p:nvPr/>
            </p:nvPicPr>
            <p:blipFill>
              <a:blip r:embed="rId6"/>
              <a:stretch>
                <a:fillRect/>
              </a:stretch>
            </p:blipFill>
            <p:spPr>
              <a:xfrm>
                <a:off x="2828012" y="2901410"/>
                <a:ext cx="792010" cy="485637"/>
              </a:xfrm>
              <a:prstGeom prst="rect">
                <a:avLst/>
              </a:prstGeom>
            </p:spPr>
          </p:pic>
        </p:grpSp>
        <p:grpSp>
          <p:nvGrpSpPr>
            <p:cNvPr id="40" name="Group 39"/>
            <p:cNvGrpSpPr/>
            <p:nvPr/>
          </p:nvGrpSpPr>
          <p:grpSpPr>
            <a:xfrm>
              <a:off x="4860100" y="1904889"/>
              <a:ext cx="2530256" cy="1200632"/>
              <a:chOff x="666387" y="1904889"/>
              <a:chExt cx="2530256" cy="1200632"/>
            </a:xfrm>
          </p:grpSpPr>
          <p:sp>
            <p:nvSpPr>
              <p:cNvPr id="41" name="Oval 40"/>
              <p:cNvSpPr/>
              <p:nvPr/>
            </p:nvSpPr>
            <p:spPr>
              <a:xfrm rot="10800000">
                <a:off x="1891737" y="2238163"/>
                <a:ext cx="104227" cy="104227"/>
              </a:xfrm>
              <a:prstGeom prst="ellipse">
                <a:avLst/>
              </a:prstGeom>
              <a:solidFill>
                <a:schemeClr val="bg1">
                  <a:lumMod val="95000"/>
                </a:schemeClr>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pic>
            <p:nvPicPr>
              <p:cNvPr id="42" name="Picture 41"/>
              <p:cNvPicPr>
                <a:picLocks noChangeAspect="1"/>
              </p:cNvPicPr>
              <p:nvPr/>
            </p:nvPicPr>
            <p:blipFill>
              <a:blip r:embed="rId2" cstate="print">
                <a:duotone>
                  <a:prstClr val="black"/>
                  <a:schemeClr val="accent6">
                    <a:tint val="45000"/>
                    <a:satMod val="400000"/>
                  </a:schemeClr>
                </a:duotone>
                <a:extLst>
                  <a:ext uri="{BEBA8EAE-BF5A-486C-A8C5-ECC9F3942E4B}">
                    <a14:imgProps xmlns="" xmlns:a14="http://schemas.microsoft.com/office/drawing/2010/main">
                      <a14:imgLayer r:embed="rId3">
                        <a14:imgEffect>
                          <a14:sharpenSoften amount="-50000"/>
                        </a14:imgEffect>
                      </a14:imgLayer>
                    </a14:imgProps>
                  </a:ext>
                  <a:ext uri="{28A0092B-C50C-407E-A947-70E740481C1C}">
                    <a14:useLocalDpi xmlns="" xmlns:a14="http://schemas.microsoft.com/office/drawing/2010/main" val="0"/>
                  </a:ext>
                </a:extLst>
              </a:blip>
              <a:stretch>
                <a:fillRect/>
              </a:stretch>
            </p:blipFill>
            <p:spPr>
              <a:xfrm rot="10800000">
                <a:off x="1784878" y="2372788"/>
                <a:ext cx="317944" cy="432691"/>
              </a:xfrm>
              <a:prstGeom prst="rect">
                <a:avLst/>
              </a:prstGeom>
            </p:spPr>
          </p:pic>
          <p:sp>
            <p:nvSpPr>
              <p:cNvPr id="43" name="TextBox 42"/>
              <p:cNvSpPr txBox="1"/>
              <p:nvPr/>
            </p:nvSpPr>
            <p:spPr>
              <a:xfrm>
                <a:off x="666387" y="1904889"/>
                <a:ext cx="253025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tx1"/>
                    </a:solidFill>
                    <a:latin typeface="+mj-lt"/>
                  </a:rPr>
                  <a:t>HIDDEN MARKOV MODELS</a:t>
                </a:r>
              </a:p>
            </p:txBody>
          </p:sp>
          <p:sp>
            <p:nvSpPr>
              <p:cNvPr id="44" name="TextBox 43"/>
              <p:cNvSpPr txBox="1"/>
              <p:nvPr/>
            </p:nvSpPr>
            <p:spPr>
              <a:xfrm>
                <a:off x="1152395" y="2819289"/>
                <a:ext cx="1540701"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b="1" dirty="0">
                    <a:solidFill>
                      <a:schemeClr val="accent3"/>
                    </a:solidFill>
                    <a:latin typeface="+mj-lt"/>
                  </a:rPr>
                  <a:t>1980</a:t>
                </a:r>
              </a:p>
            </p:txBody>
          </p:sp>
        </p:grpSp>
        <p:grpSp>
          <p:nvGrpSpPr>
            <p:cNvPr id="47" name="Group 46"/>
            <p:cNvGrpSpPr/>
            <p:nvPr/>
          </p:nvGrpSpPr>
          <p:grpSpPr>
            <a:xfrm>
              <a:off x="7390356" y="1441426"/>
              <a:ext cx="1628383" cy="1269992"/>
              <a:chOff x="-105217" y="1441426"/>
              <a:chExt cx="1628383" cy="1269992"/>
            </a:xfrm>
          </p:grpSpPr>
          <p:grpSp>
            <p:nvGrpSpPr>
              <p:cNvPr id="48" name="Group 47"/>
              <p:cNvGrpSpPr/>
              <p:nvPr/>
            </p:nvGrpSpPr>
            <p:grpSpPr>
              <a:xfrm>
                <a:off x="-105217" y="1759012"/>
                <a:ext cx="1628383" cy="952406"/>
                <a:chOff x="-105217" y="1759012"/>
                <a:chExt cx="1628383" cy="952406"/>
              </a:xfrm>
            </p:grpSpPr>
            <p:sp>
              <p:nvSpPr>
                <p:cNvPr id="50" name="Oval 49"/>
                <p:cNvSpPr/>
                <p:nvPr/>
              </p:nvSpPr>
              <p:spPr>
                <a:xfrm>
                  <a:off x="648591" y="2238163"/>
                  <a:ext cx="104227" cy="104227"/>
                </a:xfrm>
                <a:prstGeom prst="ellipse">
                  <a:avLst/>
                </a:prstGeom>
                <a:solidFill>
                  <a:schemeClr val="bg1">
                    <a:lumMod val="95000"/>
                  </a:schemeClr>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pic>
              <p:nvPicPr>
                <p:cNvPr id="51" name="Picture 50"/>
                <p:cNvPicPr>
                  <a:picLocks noChangeAspect="1"/>
                </p:cNvPicPr>
                <p:nvPr/>
              </p:nvPicPr>
              <p:blipFill>
                <a:blip r:embed="rId2" cstate="print">
                  <a:duotone>
                    <a:prstClr val="black"/>
                    <a:schemeClr val="accent6">
                      <a:tint val="45000"/>
                      <a:satMod val="400000"/>
                    </a:schemeClr>
                  </a:duotone>
                  <a:extLst>
                    <a:ext uri="{BEBA8EAE-BF5A-486C-A8C5-ECC9F3942E4B}">
                      <a14:imgProps xmlns="" xmlns:a14="http://schemas.microsoft.com/office/drawing/2010/main">
                        <a14:imgLayer r:embed="rId3">
                          <a14:imgEffect>
                            <a14:sharpenSoften amount="-50000"/>
                          </a14:imgEffect>
                        </a14:imgLayer>
                      </a14:imgProps>
                    </a:ext>
                    <a:ext uri="{28A0092B-C50C-407E-A947-70E740481C1C}">
                      <a14:useLocalDpi xmlns="" xmlns:a14="http://schemas.microsoft.com/office/drawing/2010/main" val="0"/>
                    </a:ext>
                  </a:extLst>
                </a:blip>
                <a:stretch>
                  <a:fillRect/>
                </a:stretch>
              </p:blipFill>
              <p:spPr>
                <a:xfrm>
                  <a:off x="541732" y="1759012"/>
                  <a:ext cx="317944" cy="432691"/>
                </a:xfrm>
                <a:prstGeom prst="rect">
                  <a:avLst/>
                </a:prstGeom>
              </p:spPr>
            </p:pic>
            <p:sp>
              <p:nvSpPr>
                <p:cNvPr id="52" name="TextBox 51"/>
                <p:cNvSpPr txBox="1"/>
                <p:nvPr/>
              </p:nvSpPr>
              <p:spPr>
                <a:xfrm>
                  <a:off x="-105217" y="2425186"/>
                  <a:ext cx="1628383"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tx1"/>
                      </a:solidFill>
                      <a:latin typeface="+mj-lt"/>
                    </a:rPr>
                    <a:t>VOICE SEARCH</a:t>
                  </a:r>
                </a:p>
              </p:txBody>
            </p:sp>
          </p:grpSp>
          <p:sp>
            <p:nvSpPr>
              <p:cNvPr id="49" name="TextBox 48"/>
              <p:cNvSpPr txBox="1"/>
              <p:nvPr/>
            </p:nvSpPr>
            <p:spPr>
              <a:xfrm>
                <a:off x="-87682" y="1441426"/>
                <a:ext cx="1540701"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b="1" dirty="0">
                    <a:solidFill>
                      <a:schemeClr val="accent3"/>
                    </a:solidFill>
                    <a:latin typeface="+mj-lt"/>
                  </a:rPr>
                  <a:t>2000</a:t>
                </a:r>
              </a:p>
            </p:txBody>
          </p:sp>
        </p:grpSp>
        <p:grpSp>
          <p:nvGrpSpPr>
            <p:cNvPr id="54" name="Group 53"/>
            <p:cNvGrpSpPr/>
            <p:nvPr/>
          </p:nvGrpSpPr>
          <p:grpSpPr>
            <a:xfrm>
              <a:off x="8617907" y="1892830"/>
              <a:ext cx="2304790" cy="1212691"/>
              <a:chOff x="751562" y="1892830"/>
              <a:chExt cx="2304790" cy="1212691"/>
            </a:xfrm>
          </p:grpSpPr>
          <p:sp>
            <p:nvSpPr>
              <p:cNvPr id="55" name="Oval 54"/>
              <p:cNvSpPr/>
              <p:nvPr/>
            </p:nvSpPr>
            <p:spPr>
              <a:xfrm rot="10800000">
                <a:off x="1891737" y="2238163"/>
                <a:ext cx="104227" cy="104227"/>
              </a:xfrm>
              <a:prstGeom prst="ellipse">
                <a:avLst/>
              </a:prstGeom>
              <a:solidFill>
                <a:schemeClr val="bg1">
                  <a:lumMod val="95000"/>
                </a:schemeClr>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pic>
            <p:nvPicPr>
              <p:cNvPr id="56" name="Picture 55"/>
              <p:cNvPicPr>
                <a:picLocks noChangeAspect="1"/>
              </p:cNvPicPr>
              <p:nvPr/>
            </p:nvPicPr>
            <p:blipFill>
              <a:blip r:embed="rId2" cstate="print">
                <a:duotone>
                  <a:prstClr val="black"/>
                  <a:schemeClr val="accent6">
                    <a:tint val="45000"/>
                    <a:satMod val="400000"/>
                  </a:schemeClr>
                </a:duotone>
                <a:extLst>
                  <a:ext uri="{BEBA8EAE-BF5A-486C-A8C5-ECC9F3942E4B}">
                    <a14:imgProps xmlns="" xmlns:a14="http://schemas.microsoft.com/office/drawing/2010/main">
                      <a14:imgLayer r:embed="rId3">
                        <a14:imgEffect>
                          <a14:sharpenSoften amount="-50000"/>
                        </a14:imgEffect>
                      </a14:imgLayer>
                    </a14:imgProps>
                  </a:ext>
                  <a:ext uri="{28A0092B-C50C-407E-A947-70E740481C1C}">
                    <a14:useLocalDpi xmlns="" xmlns:a14="http://schemas.microsoft.com/office/drawing/2010/main" val="0"/>
                  </a:ext>
                </a:extLst>
              </a:blip>
              <a:stretch>
                <a:fillRect/>
              </a:stretch>
            </p:blipFill>
            <p:spPr>
              <a:xfrm rot="10800000">
                <a:off x="1784878" y="2372788"/>
                <a:ext cx="317944" cy="432691"/>
              </a:xfrm>
              <a:prstGeom prst="rect">
                <a:avLst/>
              </a:prstGeom>
            </p:spPr>
          </p:pic>
          <p:sp>
            <p:nvSpPr>
              <p:cNvPr id="57" name="TextBox 56"/>
              <p:cNvSpPr txBox="1"/>
              <p:nvPr/>
            </p:nvSpPr>
            <p:spPr>
              <a:xfrm>
                <a:off x="751562" y="1892830"/>
                <a:ext cx="2304790"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tx1"/>
                    </a:solidFill>
                    <a:latin typeface="+mj-lt"/>
                  </a:rPr>
                  <a:t>SIRI, ALEXA, MINI HOME</a:t>
                </a:r>
              </a:p>
            </p:txBody>
          </p:sp>
          <p:sp>
            <p:nvSpPr>
              <p:cNvPr id="58" name="TextBox 57"/>
              <p:cNvSpPr txBox="1"/>
              <p:nvPr/>
            </p:nvSpPr>
            <p:spPr>
              <a:xfrm>
                <a:off x="1152395" y="2819289"/>
                <a:ext cx="1540701"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b="1" dirty="0">
                    <a:solidFill>
                      <a:schemeClr val="accent3"/>
                    </a:solidFill>
                    <a:latin typeface="+mj-lt"/>
                  </a:rPr>
                  <a:t>2010</a:t>
                </a:r>
              </a:p>
            </p:txBody>
          </p:sp>
        </p:grpSp>
        <p:pic>
          <p:nvPicPr>
            <p:cNvPr id="62" name="Content Placeholder 3"/>
            <p:cNvPicPr>
              <a:picLocks noChangeAspect="1"/>
            </p:cNvPicPr>
            <p:nvPr/>
          </p:nvPicPr>
          <p:blipFill rotWithShape="1">
            <a:blip r:embed="rId4">
              <a:extLst>
                <a:ext uri="{28A0092B-C50C-407E-A947-70E740481C1C}">
                  <a14:useLocalDpi xmlns="" xmlns:a14="http://schemas.microsoft.com/office/drawing/2010/main" val="0"/>
                </a:ext>
              </a:extLst>
            </a:blip>
            <a:srcRect l="47139" t="81389" r="37752" b="5127"/>
            <a:stretch/>
          </p:blipFill>
          <p:spPr bwMode="auto">
            <a:xfrm>
              <a:off x="5599136" y="1148132"/>
              <a:ext cx="1027134" cy="565758"/>
            </a:xfrm>
            <a:prstGeom prst="rect">
              <a:avLst/>
            </a:prstGeom>
            <a:noFill/>
            <a:ln w="9525">
              <a:noFill/>
              <a:miter lim="800000"/>
              <a:headEnd/>
              <a:tailEnd/>
            </a:ln>
          </p:spPr>
        </p:pic>
        <p:pic>
          <p:nvPicPr>
            <p:cNvPr id="64" name="Picture 63"/>
            <p:cNvPicPr>
              <a:picLocks noChangeAspect="1"/>
            </p:cNvPicPr>
            <p:nvPr/>
          </p:nvPicPr>
          <p:blipFill>
            <a:blip r:embed="rId7"/>
            <a:stretch>
              <a:fillRect/>
            </a:stretch>
          </p:blipFill>
          <p:spPr>
            <a:xfrm>
              <a:off x="7833378" y="2907557"/>
              <a:ext cx="812744" cy="454437"/>
            </a:xfrm>
            <a:prstGeom prst="rect">
              <a:avLst/>
            </a:prstGeom>
          </p:spPr>
        </p:pic>
        <p:pic>
          <p:nvPicPr>
            <p:cNvPr id="66" name="Picture 65"/>
            <p:cNvPicPr>
              <a:picLocks noChangeAspect="1"/>
            </p:cNvPicPr>
            <p:nvPr/>
          </p:nvPicPr>
          <p:blipFill>
            <a:blip r:embed="rId8"/>
            <a:stretch>
              <a:fillRect/>
            </a:stretch>
          </p:blipFill>
          <p:spPr>
            <a:xfrm>
              <a:off x="9286678" y="1140237"/>
              <a:ext cx="816935" cy="530398"/>
            </a:xfrm>
            <a:prstGeom prst="rect">
              <a:avLst/>
            </a:prstGeom>
          </p:spPr>
        </p:pic>
      </p:grpSp>
    </p:spTree>
    <p:extLst>
      <p:ext uri="{BB962C8B-B14F-4D97-AF65-F5344CB8AC3E}">
        <p14:creationId xmlns="" xmlns:p14="http://schemas.microsoft.com/office/powerpoint/2010/main" val="1548767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IN" dirty="0"/>
              <a:t>Part II: Data Understanding</a:t>
            </a:r>
            <a:endParaRPr lang="en-US" dirty="0"/>
          </a:p>
        </p:txBody>
      </p:sp>
      <p:sp>
        <p:nvSpPr>
          <p:cNvPr id="3" name="Content Placeholder 2"/>
          <p:cNvSpPr>
            <a:spLocks noGrp="1"/>
          </p:cNvSpPr>
          <p:nvPr>
            <p:ph idx="4294967295"/>
          </p:nvPr>
        </p:nvSpPr>
        <p:spPr>
          <a:xfrm>
            <a:off x="548640" y="1023509"/>
            <a:ext cx="9948862" cy="3719512"/>
          </a:xfrm>
        </p:spPr>
        <p:txBody>
          <a:bodyPr/>
          <a:lstStyle/>
          <a:p>
            <a:pPr marL="444500" indent="-444500">
              <a:spcAft>
                <a:spcPts val="600"/>
              </a:spcAft>
              <a:buFont typeface="Arial" pitchFamily="34" charset="0"/>
              <a:buChar char="•"/>
            </a:pPr>
            <a:r>
              <a:rPr lang="en-US" dirty="0"/>
              <a:t>Training Dataset – </a:t>
            </a:r>
            <a:r>
              <a:rPr lang="en-US" b="1" dirty="0">
                <a:solidFill>
                  <a:schemeClr val="accent3"/>
                </a:solidFill>
              </a:rPr>
              <a:t>20000</a:t>
            </a:r>
            <a:r>
              <a:rPr lang="en-US" dirty="0">
                <a:solidFill>
                  <a:schemeClr val="accent3"/>
                </a:solidFill>
              </a:rPr>
              <a:t> </a:t>
            </a:r>
            <a:r>
              <a:rPr lang="en-US" dirty="0"/>
              <a:t>Samples</a:t>
            </a:r>
          </a:p>
          <a:p>
            <a:pPr marL="444500" indent="-444500">
              <a:spcAft>
                <a:spcPts val="600"/>
              </a:spcAft>
              <a:buFont typeface="Arial" pitchFamily="34" charset="0"/>
              <a:buChar char="•"/>
            </a:pPr>
            <a:r>
              <a:rPr lang="en-US" dirty="0"/>
              <a:t>Number of Corrupt Samples – </a:t>
            </a:r>
            <a:r>
              <a:rPr lang="en-US" dirty="0">
                <a:solidFill>
                  <a:schemeClr val="accent3"/>
                </a:solidFill>
              </a:rPr>
              <a:t>1</a:t>
            </a:r>
          </a:p>
          <a:p>
            <a:pPr marL="444500" indent="-444500">
              <a:spcAft>
                <a:spcPts val="600"/>
              </a:spcAft>
              <a:buFont typeface="Arial" pitchFamily="34" charset="0"/>
              <a:buChar char="•"/>
            </a:pPr>
            <a:r>
              <a:rPr lang="en-US" dirty="0"/>
              <a:t>Dataset break-up: Train, Validation and Test dataset into </a:t>
            </a:r>
            <a:r>
              <a:rPr lang="en-US" b="1" dirty="0">
                <a:solidFill>
                  <a:schemeClr val="accent3"/>
                </a:solidFill>
              </a:rPr>
              <a:t>18904</a:t>
            </a:r>
            <a:r>
              <a:rPr lang="en-US" b="1" dirty="0"/>
              <a:t>, </a:t>
            </a:r>
            <a:r>
              <a:rPr lang="en-US" b="1" dirty="0">
                <a:solidFill>
                  <a:schemeClr val="accent3"/>
                </a:solidFill>
              </a:rPr>
              <a:t>995</a:t>
            </a:r>
            <a:r>
              <a:rPr lang="en-US" dirty="0"/>
              <a:t> and </a:t>
            </a:r>
            <a:r>
              <a:rPr lang="en-US" b="1" dirty="0">
                <a:solidFill>
                  <a:schemeClr val="accent3"/>
                </a:solidFill>
              </a:rPr>
              <a:t>100</a:t>
            </a:r>
            <a:r>
              <a:rPr lang="en-US" dirty="0"/>
              <a:t> samples respectively.</a:t>
            </a:r>
          </a:p>
          <a:p>
            <a:pPr marL="444500" indent="-444500">
              <a:spcAft>
                <a:spcPts val="600"/>
              </a:spcAft>
              <a:buFont typeface="Arial" pitchFamily="34" charset="0"/>
              <a:buChar char="•"/>
            </a:pPr>
            <a:r>
              <a:rPr lang="en-US" dirty="0"/>
              <a:t>Module added: At </a:t>
            </a:r>
            <a:r>
              <a:rPr lang="en-US" b="1" dirty="0">
                <a:solidFill>
                  <a:schemeClr val="accent3"/>
                </a:solidFill>
              </a:rPr>
              <a:t>preprocessing </a:t>
            </a:r>
            <a:r>
              <a:rPr lang="en-US" dirty="0"/>
              <a:t>stage building a </a:t>
            </a:r>
            <a:r>
              <a:rPr lang="en-US" b="1" dirty="0">
                <a:solidFill>
                  <a:schemeClr val="accent3"/>
                </a:solidFill>
              </a:rPr>
              <a:t>csv file </a:t>
            </a:r>
            <a:r>
              <a:rPr lang="en-US" dirty="0"/>
              <a:t>containing the path to the wave file and its corresponding transcript and size of .WAV file. Used UTF-8sig Encoding for removing noise as Python 2.x was supported in cluster instead of Python 3.x</a:t>
            </a:r>
          </a:p>
          <a:p>
            <a:pPr marL="444500" indent="-444500">
              <a:spcAft>
                <a:spcPts val="600"/>
              </a:spcAft>
              <a:buFont typeface="Arial" pitchFamily="34" charset="0"/>
              <a:buChar char="•"/>
            </a:pPr>
            <a:r>
              <a:rPr lang="en-US" b="1" dirty="0">
                <a:solidFill>
                  <a:schemeClr val="accent3"/>
                </a:solidFill>
              </a:rPr>
              <a:t>No external vocabulary </a:t>
            </a:r>
            <a:r>
              <a:rPr lang="en-US" dirty="0"/>
              <a:t>for Hindi language used, extracted all the unique keywords from the training data itself so that even if some unidentified character is present in the dataset it is encoded to some label/class. Our vocabulary contains 96 Characters.</a:t>
            </a:r>
          </a:p>
        </p:txBody>
      </p:sp>
      <p:sp>
        <p:nvSpPr>
          <p:cNvPr id="5" name="Rectangle 4"/>
          <p:cNvSpPr/>
          <p:nvPr/>
        </p:nvSpPr>
        <p:spPr>
          <a:xfrm>
            <a:off x="1" y="4743020"/>
            <a:ext cx="7166918" cy="1502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4"/>
          <p:cNvGrpSpPr>
            <a:grpSpLocks noChangeAspect="1"/>
          </p:cNvGrpSpPr>
          <p:nvPr/>
        </p:nvGrpSpPr>
        <p:grpSpPr bwMode="auto">
          <a:xfrm>
            <a:off x="7416841" y="4043220"/>
            <a:ext cx="1422357" cy="1399600"/>
            <a:chOff x="6317" y="694"/>
            <a:chExt cx="875" cy="861"/>
          </a:xfrm>
        </p:grpSpPr>
        <p:sp>
          <p:nvSpPr>
            <p:cNvPr id="9" name="Freeform 5"/>
            <p:cNvSpPr>
              <a:spLocks noEditPoints="1"/>
            </p:cNvSpPr>
            <p:nvPr/>
          </p:nvSpPr>
          <p:spPr bwMode="auto">
            <a:xfrm>
              <a:off x="6800" y="694"/>
              <a:ext cx="280" cy="300"/>
            </a:xfrm>
            <a:custGeom>
              <a:avLst/>
              <a:gdLst>
                <a:gd name="T0" fmla="*/ 0 w 110"/>
                <a:gd name="T1" fmla="*/ 40 h 117"/>
                <a:gd name="T2" fmla="*/ 18 w 110"/>
                <a:gd name="T3" fmla="*/ 59 h 117"/>
                <a:gd name="T4" fmla="*/ 0 w 110"/>
                <a:gd name="T5" fmla="*/ 78 h 117"/>
                <a:gd name="T6" fmla="*/ 11 w 110"/>
                <a:gd name="T7" fmla="*/ 97 h 117"/>
                <a:gd name="T8" fmla="*/ 37 w 110"/>
                <a:gd name="T9" fmla="*/ 91 h 117"/>
                <a:gd name="T10" fmla="*/ 45 w 110"/>
                <a:gd name="T11" fmla="*/ 116 h 117"/>
                <a:gd name="T12" fmla="*/ 66 w 110"/>
                <a:gd name="T13" fmla="*/ 116 h 117"/>
                <a:gd name="T14" fmla="*/ 74 w 110"/>
                <a:gd name="T15" fmla="*/ 90 h 117"/>
                <a:gd name="T16" fmla="*/ 100 w 110"/>
                <a:gd name="T17" fmla="*/ 96 h 117"/>
                <a:gd name="T18" fmla="*/ 106 w 110"/>
                <a:gd name="T19" fmla="*/ 87 h 117"/>
                <a:gd name="T20" fmla="*/ 110 w 110"/>
                <a:gd name="T21" fmla="*/ 77 h 117"/>
                <a:gd name="T22" fmla="*/ 92 w 110"/>
                <a:gd name="T23" fmla="*/ 58 h 117"/>
                <a:gd name="T24" fmla="*/ 110 w 110"/>
                <a:gd name="T25" fmla="*/ 38 h 117"/>
                <a:gd name="T26" fmla="*/ 99 w 110"/>
                <a:gd name="T27" fmla="*/ 20 h 117"/>
                <a:gd name="T28" fmla="*/ 73 w 110"/>
                <a:gd name="T29" fmla="*/ 26 h 117"/>
                <a:gd name="T30" fmla="*/ 65 w 110"/>
                <a:gd name="T31" fmla="*/ 1 h 117"/>
                <a:gd name="T32" fmla="*/ 43 w 110"/>
                <a:gd name="T33" fmla="*/ 1 h 117"/>
                <a:gd name="T34" fmla="*/ 36 w 110"/>
                <a:gd name="T35" fmla="*/ 27 h 117"/>
                <a:gd name="T36" fmla="*/ 10 w 110"/>
                <a:gd name="T37" fmla="*/ 21 h 117"/>
                <a:gd name="T38" fmla="*/ 4 w 110"/>
                <a:gd name="T39" fmla="*/ 30 h 117"/>
                <a:gd name="T40" fmla="*/ 0 w 110"/>
                <a:gd name="T41" fmla="*/ 40 h 117"/>
                <a:gd name="T42" fmla="*/ 66 w 110"/>
                <a:gd name="T43" fmla="*/ 38 h 117"/>
                <a:gd name="T44" fmla="*/ 75 w 110"/>
                <a:gd name="T45" fmla="*/ 70 h 117"/>
                <a:gd name="T46" fmla="*/ 44 w 110"/>
                <a:gd name="T47" fmla="*/ 79 h 117"/>
                <a:gd name="T48" fmla="*/ 35 w 110"/>
                <a:gd name="T49" fmla="*/ 47 h 117"/>
                <a:gd name="T50" fmla="*/ 66 w 110"/>
                <a:gd name="T51" fmla="*/ 3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7">
                  <a:moveTo>
                    <a:pt x="0" y="40"/>
                  </a:moveTo>
                  <a:cubicBezTo>
                    <a:pt x="10" y="42"/>
                    <a:pt x="18" y="50"/>
                    <a:pt x="18" y="59"/>
                  </a:cubicBezTo>
                  <a:cubicBezTo>
                    <a:pt x="18" y="68"/>
                    <a:pt x="11" y="76"/>
                    <a:pt x="0" y="78"/>
                  </a:cubicBezTo>
                  <a:cubicBezTo>
                    <a:pt x="3" y="85"/>
                    <a:pt x="6" y="91"/>
                    <a:pt x="11" y="97"/>
                  </a:cubicBezTo>
                  <a:cubicBezTo>
                    <a:pt x="19" y="89"/>
                    <a:pt x="29" y="86"/>
                    <a:pt x="37" y="91"/>
                  </a:cubicBezTo>
                  <a:cubicBezTo>
                    <a:pt x="45" y="95"/>
                    <a:pt x="48" y="105"/>
                    <a:pt x="45" y="116"/>
                  </a:cubicBezTo>
                  <a:cubicBezTo>
                    <a:pt x="52" y="117"/>
                    <a:pt x="59" y="117"/>
                    <a:pt x="66" y="116"/>
                  </a:cubicBezTo>
                  <a:cubicBezTo>
                    <a:pt x="63" y="105"/>
                    <a:pt x="66" y="95"/>
                    <a:pt x="74" y="90"/>
                  </a:cubicBezTo>
                  <a:cubicBezTo>
                    <a:pt x="82" y="85"/>
                    <a:pt x="92" y="88"/>
                    <a:pt x="100" y="96"/>
                  </a:cubicBezTo>
                  <a:cubicBezTo>
                    <a:pt x="102" y="93"/>
                    <a:pt x="104" y="90"/>
                    <a:pt x="106" y="87"/>
                  </a:cubicBezTo>
                  <a:cubicBezTo>
                    <a:pt x="108" y="84"/>
                    <a:pt x="109" y="80"/>
                    <a:pt x="110" y="77"/>
                  </a:cubicBezTo>
                  <a:cubicBezTo>
                    <a:pt x="100" y="74"/>
                    <a:pt x="92" y="67"/>
                    <a:pt x="92" y="58"/>
                  </a:cubicBezTo>
                  <a:cubicBezTo>
                    <a:pt x="92" y="49"/>
                    <a:pt x="99" y="41"/>
                    <a:pt x="110" y="38"/>
                  </a:cubicBezTo>
                  <a:cubicBezTo>
                    <a:pt x="107" y="31"/>
                    <a:pt x="104" y="25"/>
                    <a:pt x="99" y="20"/>
                  </a:cubicBezTo>
                  <a:cubicBezTo>
                    <a:pt x="91" y="28"/>
                    <a:pt x="81" y="31"/>
                    <a:pt x="73" y="26"/>
                  </a:cubicBezTo>
                  <a:cubicBezTo>
                    <a:pt x="65" y="22"/>
                    <a:pt x="62" y="11"/>
                    <a:pt x="65" y="1"/>
                  </a:cubicBezTo>
                  <a:cubicBezTo>
                    <a:pt x="58" y="0"/>
                    <a:pt x="50" y="0"/>
                    <a:pt x="43" y="1"/>
                  </a:cubicBezTo>
                  <a:cubicBezTo>
                    <a:pt x="46" y="12"/>
                    <a:pt x="44" y="22"/>
                    <a:pt x="36" y="27"/>
                  </a:cubicBezTo>
                  <a:cubicBezTo>
                    <a:pt x="28" y="31"/>
                    <a:pt x="18" y="29"/>
                    <a:pt x="10" y="21"/>
                  </a:cubicBezTo>
                  <a:cubicBezTo>
                    <a:pt x="8" y="24"/>
                    <a:pt x="6" y="27"/>
                    <a:pt x="4" y="30"/>
                  </a:cubicBezTo>
                  <a:cubicBezTo>
                    <a:pt x="2" y="33"/>
                    <a:pt x="1" y="36"/>
                    <a:pt x="0" y="40"/>
                  </a:cubicBezTo>
                  <a:close/>
                  <a:moveTo>
                    <a:pt x="66" y="38"/>
                  </a:moveTo>
                  <a:cubicBezTo>
                    <a:pt x="77" y="44"/>
                    <a:pt x="81" y="58"/>
                    <a:pt x="75" y="70"/>
                  </a:cubicBezTo>
                  <a:cubicBezTo>
                    <a:pt x="69" y="81"/>
                    <a:pt x="55" y="85"/>
                    <a:pt x="44" y="79"/>
                  </a:cubicBezTo>
                  <a:cubicBezTo>
                    <a:pt x="32" y="72"/>
                    <a:pt x="28" y="58"/>
                    <a:pt x="35" y="47"/>
                  </a:cubicBezTo>
                  <a:cubicBezTo>
                    <a:pt x="41" y="36"/>
                    <a:pt x="55" y="32"/>
                    <a:pt x="66" y="38"/>
                  </a:cubicBezTo>
                  <a:close/>
                </a:path>
              </a:pathLst>
            </a:custGeom>
            <a:solidFill>
              <a:srgbClr val="F78C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noEditPoints="1"/>
            </p:cNvSpPr>
            <p:nvPr/>
          </p:nvSpPr>
          <p:spPr bwMode="auto">
            <a:xfrm>
              <a:off x="6317" y="930"/>
              <a:ext cx="620" cy="625"/>
            </a:xfrm>
            <a:custGeom>
              <a:avLst/>
              <a:gdLst>
                <a:gd name="T0" fmla="*/ 47 w 244"/>
                <a:gd name="T1" fmla="*/ 75 h 244"/>
                <a:gd name="T2" fmla="*/ 8 w 244"/>
                <a:gd name="T3" fmla="*/ 80 h 244"/>
                <a:gd name="T4" fmla="*/ 0 w 244"/>
                <a:gd name="T5" fmla="*/ 124 h 244"/>
                <a:gd name="T6" fmla="*/ 36 w 244"/>
                <a:gd name="T7" fmla="*/ 142 h 244"/>
                <a:gd name="T8" fmla="*/ 12 w 244"/>
                <a:gd name="T9" fmla="*/ 173 h 244"/>
                <a:gd name="T10" fmla="*/ 37 w 244"/>
                <a:gd name="T11" fmla="*/ 209 h 244"/>
                <a:gd name="T12" fmla="*/ 75 w 244"/>
                <a:gd name="T13" fmla="*/ 197 h 244"/>
                <a:gd name="T14" fmla="*/ 80 w 244"/>
                <a:gd name="T15" fmla="*/ 236 h 244"/>
                <a:gd name="T16" fmla="*/ 124 w 244"/>
                <a:gd name="T17" fmla="*/ 244 h 244"/>
                <a:gd name="T18" fmla="*/ 142 w 244"/>
                <a:gd name="T19" fmla="*/ 208 h 244"/>
                <a:gd name="T20" fmla="*/ 173 w 244"/>
                <a:gd name="T21" fmla="*/ 232 h 244"/>
                <a:gd name="T22" fmla="*/ 209 w 244"/>
                <a:gd name="T23" fmla="*/ 207 h 244"/>
                <a:gd name="T24" fmla="*/ 197 w 244"/>
                <a:gd name="T25" fmla="*/ 169 h 244"/>
                <a:gd name="T26" fmla="*/ 236 w 244"/>
                <a:gd name="T27" fmla="*/ 164 h 244"/>
                <a:gd name="T28" fmla="*/ 244 w 244"/>
                <a:gd name="T29" fmla="*/ 120 h 244"/>
                <a:gd name="T30" fmla="*/ 208 w 244"/>
                <a:gd name="T31" fmla="*/ 102 h 244"/>
                <a:gd name="T32" fmla="*/ 232 w 244"/>
                <a:gd name="T33" fmla="*/ 71 h 244"/>
                <a:gd name="T34" fmla="*/ 207 w 244"/>
                <a:gd name="T35" fmla="*/ 35 h 244"/>
                <a:gd name="T36" fmla="*/ 169 w 244"/>
                <a:gd name="T37" fmla="*/ 47 h 244"/>
                <a:gd name="T38" fmla="*/ 164 w 244"/>
                <a:gd name="T39" fmla="*/ 8 h 244"/>
                <a:gd name="T40" fmla="*/ 120 w 244"/>
                <a:gd name="T41" fmla="*/ 0 h 244"/>
                <a:gd name="T42" fmla="*/ 102 w 244"/>
                <a:gd name="T43" fmla="*/ 36 h 244"/>
                <a:gd name="T44" fmla="*/ 71 w 244"/>
                <a:gd name="T45" fmla="*/ 12 h 244"/>
                <a:gd name="T46" fmla="*/ 35 w 244"/>
                <a:gd name="T47" fmla="*/ 37 h 244"/>
                <a:gd name="T48" fmla="*/ 47 w 244"/>
                <a:gd name="T49" fmla="*/ 75 h 244"/>
                <a:gd name="T50" fmla="*/ 152 w 244"/>
                <a:gd name="T51" fmla="*/ 74 h 244"/>
                <a:gd name="T52" fmla="*/ 170 w 244"/>
                <a:gd name="T53" fmla="*/ 152 h 244"/>
                <a:gd name="T54" fmla="*/ 92 w 244"/>
                <a:gd name="T55" fmla="*/ 170 h 244"/>
                <a:gd name="T56" fmla="*/ 74 w 244"/>
                <a:gd name="T57" fmla="*/ 92 h 244"/>
                <a:gd name="T58" fmla="*/ 152 w 244"/>
                <a:gd name="T59" fmla="*/ 7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244">
                  <a:moveTo>
                    <a:pt x="47" y="75"/>
                  </a:moveTo>
                  <a:cubicBezTo>
                    <a:pt x="40" y="86"/>
                    <a:pt x="22" y="89"/>
                    <a:pt x="8" y="80"/>
                  </a:cubicBezTo>
                  <a:cubicBezTo>
                    <a:pt x="2" y="94"/>
                    <a:pt x="0" y="109"/>
                    <a:pt x="0" y="124"/>
                  </a:cubicBezTo>
                  <a:cubicBezTo>
                    <a:pt x="17" y="121"/>
                    <a:pt x="33" y="128"/>
                    <a:pt x="36" y="142"/>
                  </a:cubicBezTo>
                  <a:cubicBezTo>
                    <a:pt x="39" y="155"/>
                    <a:pt x="28" y="169"/>
                    <a:pt x="12" y="173"/>
                  </a:cubicBezTo>
                  <a:cubicBezTo>
                    <a:pt x="18" y="186"/>
                    <a:pt x="26" y="199"/>
                    <a:pt x="37" y="209"/>
                  </a:cubicBezTo>
                  <a:cubicBezTo>
                    <a:pt x="47" y="195"/>
                    <a:pt x="63" y="190"/>
                    <a:pt x="75" y="197"/>
                  </a:cubicBezTo>
                  <a:cubicBezTo>
                    <a:pt x="86" y="204"/>
                    <a:pt x="89" y="222"/>
                    <a:pt x="80" y="236"/>
                  </a:cubicBezTo>
                  <a:cubicBezTo>
                    <a:pt x="94" y="242"/>
                    <a:pt x="109" y="244"/>
                    <a:pt x="124" y="244"/>
                  </a:cubicBezTo>
                  <a:cubicBezTo>
                    <a:pt x="121" y="227"/>
                    <a:pt x="128" y="211"/>
                    <a:pt x="142" y="208"/>
                  </a:cubicBezTo>
                  <a:cubicBezTo>
                    <a:pt x="155" y="205"/>
                    <a:pt x="169" y="216"/>
                    <a:pt x="173" y="232"/>
                  </a:cubicBezTo>
                  <a:cubicBezTo>
                    <a:pt x="186" y="226"/>
                    <a:pt x="199" y="218"/>
                    <a:pt x="209" y="207"/>
                  </a:cubicBezTo>
                  <a:cubicBezTo>
                    <a:pt x="195" y="197"/>
                    <a:pt x="190" y="181"/>
                    <a:pt x="197" y="169"/>
                  </a:cubicBezTo>
                  <a:cubicBezTo>
                    <a:pt x="204" y="158"/>
                    <a:pt x="221" y="156"/>
                    <a:pt x="236" y="164"/>
                  </a:cubicBezTo>
                  <a:cubicBezTo>
                    <a:pt x="241" y="150"/>
                    <a:pt x="244" y="135"/>
                    <a:pt x="244" y="120"/>
                  </a:cubicBezTo>
                  <a:cubicBezTo>
                    <a:pt x="227" y="123"/>
                    <a:pt x="211" y="116"/>
                    <a:pt x="208" y="102"/>
                  </a:cubicBezTo>
                  <a:cubicBezTo>
                    <a:pt x="205" y="89"/>
                    <a:pt x="216" y="75"/>
                    <a:pt x="232" y="71"/>
                  </a:cubicBezTo>
                  <a:cubicBezTo>
                    <a:pt x="226" y="58"/>
                    <a:pt x="218" y="45"/>
                    <a:pt x="207" y="35"/>
                  </a:cubicBezTo>
                  <a:cubicBezTo>
                    <a:pt x="197" y="49"/>
                    <a:pt x="181" y="54"/>
                    <a:pt x="169" y="47"/>
                  </a:cubicBezTo>
                  <a:cubicBezTo>
                    <a:pt x="158" y="40"/>
                    <a:pt x="155" y="23"/>
                    <a:pt x="164" y="8"/>
                  </a:cubicBezTo>
                  <a:cubicBezTo>
                    <a:pt x="150" y="3"/>
                    <a:pt x="135" y="0"/>
                    <a:pt x="120" y="0"/>
                  </a:cubicBezTo>
                  <a:cubicBezTo>
                    <a:pt x="123" y="17"/>
                    <a:pt x="116" y="33"/>
                    <a:pt x="102" y="36"/>
                  </a:cubicBezTo>
                  <a:cubicBezTo>
                    <a:pt x="89" y="39"/>
                    <a:pt x="75" y="28"/>
                    <a:pt x="71" y="12"/>
                  </a:cubicBezTo>
                  <a:cubicBezTo>
                    <a:pt x="58" y="18"/>
                    <a:pt x="45" y="26"/>
                    <a:pt x="35" y="37"/>
                  </a:cubicBezTo>
                  <a:cubicBezTo>
                    <a:pt x="49" y="47"/>
                    <a:pt x="54" y="63"/>
                    <a:pt x="47" y="75"/>
                  </a:cubicBezTo>
                  <a:close/>
                  <a:moveTo>
                    <a:pt x="152" y="74"/>
                  </a:moveTo>
                  <a:cubicBezTo>
                    <a:pt x="179" y="91"/>
                    <a:pt x="187" y="126"/>
                    <a:pt x="170" y="152"/>
                  </a:cubicBezTo>
                  <a:cubicBezTo>
                    <a:pt x="153" y="179"/>
                    <a:pt x="118" y="187"/>
                    <a:pt x="92" y="170"/>
                  </a:cubicBezTo>
                  <a:cubicBezTo>
                    <a:pt x="65" y="154"/>
                    <a:pt x="57" y="118"/>
                    <a:pt x="74" y="92"/>
                  </a:cubicBezTo>
                  <a:cubicBezTo>
                    <a:pt x="90" y="65"/>
                    <a:pt x="126" y="57"/>
                    <a:pt x="152" y="74"/>
                  </a:cubicBezTo>
                  <a:close/>
                </a:path>
              </a:pathLst>
            </a:custGeom>
            <a:solidFill>
              <a:srgbClr val="F78C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7"/>
            <p:cNvSpPr>
              <a:spLocks noEditPoints="1"/>
            </p:cNvSpPr>
            <p:nvPr/>
          </p:nvSpPr>
          <p:spPr bwMode="auto">
            <a:xfrm>
              <a:off x="6894" y="953"/>
              <a:ext cx="298" cy="302"/>
            </a:xfrm>
            <a:custGeom>
              <a:avLst/>
              <a:gdLst>
                <a:gd name="T0" fmla="*/ 13 w 117"/>
                <a:gd name="T1" fmla="*/ 56 h 118"/>
                <a:gd name="T2" fmla="*/ 0 w 117"/>
                <a:gd name="T3" fmla="*/ 69 h 118"/>
                <a:gd name="T4" fmla="*/ 5 w 117"/>
                <a:gd name="T5" fmla="*/ 86 h 118"/>
                <a:gd name="T6" fmla="*/ 24 w 117"/>
                <a:gd name="T7" fmla="*/ 88 h 118"/>
                <a:gd name="T8" fmla="*/ 24 w 117"/>
                <a:gd name="T9" fmla="*/ 107 h 118"/>
                <a:gd name="T10" fmla="*/ 39 w 117"/>
                <a:gd name="T11" fmla="*/ 116 h 118"/>
                <a:gd name="T12" fmla="*/ 55 w 117"/>
                <a:gd name="T13" fmla="*/ 104 h 118"/>
                <a:gd name="T14" fmla="*/ 68 w 117"/>
                <a:gd name="T15" fmla="*/ 118 h 118"/>
                <a:gd name="T16" fmla="*/ 85 w 117"/>
                <a:gd name="T17" fmla="*/ 112 h 118"/>
                <a:gd name="T18" fmla="*/ 88 w 117"/>
                <a:gd name="T19" fmla="*/ 94 h 118"/>
                <a:gd name="T20" fmla="*/ 107 w 117"/>
                <a:gd name="T21" fmla="*/ 94 h 118"/>
                <a:gd name="T22" fmla="*/ 115 w 117"/>
                <a:gd name="T23" fmla="*/ 78 h 118"/>
                <a:gd name="T24" fmla="*/ 103 w 117"/>
                <a:gd name="T25" fmla="*/ 63 h 118"/>
                <a:gd name="T26" fmla="*/ 117 w 117"/>
                <a:gd name="T27" fmla="*/ 50 h 118"/>
                <a:gd name="T28" fmla="*/ 112 w 117"/>
                <a:gd name="T29" fmla="*/ 33 h 118"/>
                <a:gd name="T30" fmla="*/ 93 w 117"/>
                <a:gd name="T31" fmla="*/ 30 h 118"/>
                <a:gd name="T32" fmla="*/ 93 w 117"/>
                <a:gd name="T33" fmla="*/ 11 h 118"/>
                <a:gd name="T34" fmla="*/ 77 w 117"/>
                <a:gd name="T35" fmla="*/ 3 h 118"/>
                <a:gd name="T36" fmla="*/ 62 w 117"/>
                <a:gd name="T37" fmla="*/ 14 h 118"/>
                <a:gd name="T38" fmla="*/ 49 w 117"/>
                <a:gd name="T39" fmla="*/ 0 h 118"/>
                <a:gd name="T40" fmla="*/ 32 w 117"/>
                <a:gd name="T41" fmla="*/ 6 h 118"/>
                <a:gd name="T42" fmla="*/ 29 w 117"/>
                <a:gd name="T43" fmla="*/ 25 h 118"/>
                <a:gd name="T44" fmla="*/ 10 w 117"/>
                <a:gd name="T45" fmla="*/ 24 h 118"/>
                <a:gd name="T46" fmla="*/ 2 w 117"/>
                <a:gd name="T47" fmla="*/ 40 h 118"/>
                <a:gd name="T48" fmla="*/ 13 w 117"/>
                <a:gd name="T49" fmla="*/ 56 h 118"/>
                <a:gd name="T50" fmla="*/ 60 w 117"/>
                <a:gd name="T51" fmla="*/ 37 h 118"/>
                <a:gd name="T52" fmla="*/ 80 w 117"/>
                <a:gd name="T53" fmla="*/ 61 h 118"/>
                <a:gd name="T54" fmla="*/ 57 w 117"/>
                <a:gd name="T55" fmla="*/ 81 h 118"/>
                <a:gd name="T56" fmla="*/ 36 w 117"/>
                <a:gd name="T57" fmla="*/ 57 h 118"/>
                <a:gd name="T58" fmla="*/ 60 w 117"/>
                <a:gd name="T59" fmla="*/ 3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7" h="118">
                  <a:moveTo>
                    <a:pt x="13" y="56"/>
                  </a:moveTo>
                  <a:cubicBezTo>
                    <a:pt x="13" y="62"/>
                    <a:pt x="7" y="67"/>
                    <a:pt x="0" y="69"/>
                  </a:cubicBezTo>
                  <a:cubicBezTo>
                    <a:pt x="1" y="75"/>
                    <a:pt x="3" y="80"/>
                    <a:pt x="5" y="86"/>
                  </a:cubicBezTo>
                  <a:cubicBezTo>
                    <a:pt x="12" y="83"/>
                    <a:pt x="20" y="83"/>
                    <a:pt x="24" y="88"/>
                  </a:cubicBezTo>
                  <a:cubicBezTo>
                    <a:pt x="28" y="93"/>
                    <a:pt x="28" y="101"/>
                    <a:pt x="24" y="107"/>
                  </a:cubicBezTo>
                  <a:cubicBezTo>
                    <a:pt x="28" y="111"/>
                    <a:pt x="34" y="114"/>
                    <a:pt x="39" y="116"/>
                  </a:cubicBezTo>
                  <a:cubicBezTo>
                    <a:pt x="42" y="108"/>
                    <a:pt x="48" y="104"/>
                    <a:pt x="55" y="104"/>
                  </a:cubicBezTo>
                  <a:cubicBezTo>
                    <a:pt x="61" y="105"/>
                    <a:pt x="66" y="110"/>
                    <a:pt x="68" y="118"/>
                  </a:cubicBezTo>
                  <a:cubicBezTo>
                    <a:pt x="74" y="117"/>
                    <a:pt x="80" y="115"/>
                    <a:pt x="85" y="112"/>
                  </a:cubicBezTo>
                  <a:cubicBezTo>
                    <a:pt x="82" y="105"/>
                    <a:pt x="83" y="98"/>
                    <a:pt x="88" y="94"/>
                  </a:cubicBezTo>
                  <a:cubicBezTo>
                    <a:pt x="93" y="89"/>
                    <a:pt x="100" y="90"/>
                    <a:pt x="107" y="94"/>
                  </a:cubicBezTo>
                  <a:cubicBezTo>
                    <a:pt x="110" y="89"/>
                    <a:pt x="113" y="84"/>
                    <a:pt x="115" y="78"/>
                  </a:cubicBezTo>
                  <a:cubicBezTo>
                    <a:pt x="108" y="75"/>
                    <a:pt x="103" y="69"/>
                    <a:pt x="103" y="63"/>
                  </a:cubicBezTo>
                  <a:cubicBezTo>
                    <a:pt x="104" y="56"/>
                    <a:pt x="110" y="51"/>
                    <a:pt x="117" y="50"/>
                  </a:cubicBezTo>
                  <a:cubicBezTo>
                    <a:pt x="116" y="44"/>
                    <a:pt x="114" y="38"/>
                    <a:pt x="112" y="33"/>
                  </a:cubicBezTo>
                  <a:cubicBezTo>
                    <a:pt x="105" y="36"/>
                    <a:pt x="97" y="35"/>
                    <a:pt x="93" y="30"/>
                  </a:cubicBezTo>
                  <a:cubicBezTo>
                    <a:pt x="89" y="25"/>
                    <a:pt x="89" y="17"/>
                    <a:pt x="93" y="11"/>
                  </a:cubicBezTo>
                  <a:cubicBezTo>
                    <a:pt x="88" y="7"/>
                    <a:pt x="83" y="5"/>
                    <a:pt x="77" y="3"/>
                  </a:cubicBezTo>
                  <a:cubicBezTo>
                    <a:pt x="75" y="10"/>
                    <a:pt x="69" y="15"/>
                    <a:pt x="62" y="14"/>
                  </a:cubicBezTo>
                  <a:cubicBezTo>
                    <a:pt x="55" y="14"/>
                    <a:pt x="50" y="8"/>
                    <a:pt x="49" y="0"/>
                  </a:cubicBezTo>
                  <a:cubicBezTo>
                    <a:pt x="43" y="1"/>
                    <a:pt x="37" y="3"/>
                    <a:pt x="32" y="6"/>
                  </a:cubicBezTo>
                  <a:cubicBezTo>
                    <a:pt x="35" y="13"/>
                    <a:pt x="34" y="20"/>
                    <a:pt x="29" y="25"/>
                  </a:cubicBezTo>
                  <a:cubicBezTo>
                    <a:pt x="24" y="29"/>
                    <a:pt x="16" y="29"/>
                    <a:pt x="10" y="24"/>
                  </a:cubicBezTo>
                  <a:cubicBezTo>
                    <a:pt x="7" y="29"/>
                    <a:pt x="4" y="35"/>
                    <a:pt x="2" y="40"/>
                  </a:cubicBezTo>
                  <a:cubicBezTo>
                    <a:pt x="9" y="43"/>
                    <a:pt x="14" y="49"/>
                    <a:pt x="13" y="56"/>
                  </a:cubicBezTo>
                  <a:close/>
                  <a:moveTo>
                    <a:pt x="60" y="37"/>
                  </a:moveTo>
                  <a:cubicBezTo>
                    <a:pt x="72" y="38"/>
                    <a:pt x="81" y="49"/>
                    <a:pt x="80" y="61"/>
                  </a:cubicBezTo>
                  <a:cubicBezTo>
                    <a:pt x="79" y="73"/>
                    <a:pt x="69" y="82"/>
                    <a:pt x="57" y="81"/>
                  </a:cubicBezTo>
                  <a:cubicBezTo>
                    <a:pt x="45" y="80"/>
                    <a:pt x="35" y="69"/>
                    <a:pt x="36" y="57"/>
                  </a:cubicBezTo>
                  <a:cubicBezTo>
                    <a:pt x="37" y="45"/>
                    <a:pt x="48" y="36"/>
                    <a:pt x="60" y="37"/>
                  </a:cubicBezTo>
                  <a:close/>
                </a:path>
              </a:pathLst>
            </a:custGeom>
            <a:solidFill>
              <a:srgbClr val="F78C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Rectangle 11"/>
          <p:cNvSpPr/>
          <p:nvPr/>
        </p:nvSpPr>
        <p:spPr>
          <a:xfrm>
            <a:off x="8992000" y="4743020"/>
            <a:ext cx="2011680" cy="1502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fontScale="85000" lnSpcReduction="10000"/>
          </a:bodyPr>
          <a:lstStyle/>
          <a:p>
            <a:r>
              <a:rPr lang="en-IN" dirty="0"/>
              <a:t>Part III: State of the art</a:t>
            </a:r>
            <a:br>
              <a:rPr lang="en-IN" dirty="0"/>
            </a:br>
            <a:r>
              <a:rPr lang="en-US" dirty="0"/>
              <a:t>End to end speech recognition (SR) in Hindi – solution work Flow</a:t>
            </a:r>
          </a:p>
        </p:txBody>
      </p:sp>
      <p:grpSp>
        <p:nvGrpSpPr>
          <p:cNvPr id="40" name="Group 39"/>
          <p:cNvGrpSpPr/>
          <p:nvPr/>
        </p:nvGrpSpPr>
        <p:grpSpPr>
          <a:xfrm>
            <a:off x="262810" y="936812"/>
            <a:ext cx="10499756" cy="4634973"/>
            <a:chOff x="262810" y="1440151"/>
            <a:chExt cx="10499756" cy="4634973"/>
          </a:xfrm>
        </p:grpSpPr>
        <p:sp>
          <p:nvSpPr>
            <p:cNvPr id="6" name="Rectangle 5"/>
            <p:cNvSpPr>
              <a:spLocks/>
            </p:cNvSpPr>
            <p:nvPr/>
          </p:nvSpPr>
          <p:spPr bwMode="auto">
            <a:xfrm>
              <a:off x="262813" y="1495354"/>
              <a:ext cx="454129" cy="2062037"/>
            </a:xfrm>
            <a:prstGeom prst="rect">
              <a:avLst/>
            </a:prstGeom>
            <a:solidFill>
              <a:schemeClr val="bg1">
                <a:lumMod val="95000"/>
              </a:schemeClr>
            </a:solidFill>
            <a:ln w="9525" cap="flat" cmpd="sng" algn="ctr">
              <a:solidFill>
                <a:schemeClr val="bg1">
                  <a:lumMod val="75000"/>
                </a:schemeClr>
              </a:solidFill>
              <a:prstDash val="solid"/>
              <a:round/>
              <a:headEnd type="none" w="med" len="med"/>
              <a:tailEnd type="none" w="med" len="med"/>
            </a:ln>
            <a:effectLst/>
          </p:spPr>
          <p:txBody>
            <a:bodyPr vert="vert270" wrap="square" lIns="0" tIns="0" rIns="0" bIns="0" numCol="1" rtlCol="0" anchor="ctr" anchorCtr="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0"/>
                  </a:solidFill>
                  <a:effectLst/>
                  <a:uLnTx/>
                  <a:uFillTx/>
                  <a:latin typeface="Arial"/>
                  <a:ea typeface="+mn-ea"/>
                  <a:cs typeface="+mn-cs"/>
                </a:rPr>
                <a:t>SR Model Training</a:t>
              </a:r>
            </a:p>
          </p:txBody>
        </p:sp>
        <p:sp>
          <p:nvSpPr>
            <p:cNvPr id="7" name="Rounded Rectangle 6"/>
            <p:cNvSpPr/>
            <p:nvPr/>
          </p:nvSpPr>
          <p:spPr>
            <a:xfrm>
              <a:off x="831781" y="1548467"/>
              <a:ext cx="1496267" cy="945525"/>
            </a:xfrm>
            <a:prstGeom prst="roundRect">
              <a:avLst/>
            </a:prstGeom>
            <a:solidFill>
              <a:schemeClr val="bg2">
                <a:lumMod val="5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Training Data – Audio.wav files and Transcript.txt files</a:t>
              </a:r>
            </a:p>
          </p:txBody>
        </p:sp>
        <p:sp>
          <p:nvSpPr>
            <p:cNvPr id="8" name="Rounded Rectangle 7"/>
            <p:cNvSpPr/>
            <p:nvPr/>
          </p:nvSpPr>
          <p:spPr>
            <a:xfrm>
              <a:off x="2659310" y="1440151"/>
              <a:ext cx="6044486" cy="1976220"/>
            </a:xfrm>
            <a:prstGeom prst="roundRect">
              <a:avLst>
                <a:gd name="adj" fmla="val 12422"/>
              </a:avLst>
            </a:prstGeom>
            <a:solidFill>
              <a:srgbClr val="F7F7F7"/>
            </a:solid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Rounded Rectangle 8"/>
            <p:cNvSpPr/>
            <p:nvPr/>
          </p:nvSpPr>
          <p:spPr>
            <a:xfrm>
              <a:off x="4938764" y="1558639"/>
              <a:ext cx="1460559" cy="95071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Spectrogram from audio</a:t>
              </a: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93FF">
                      <a:lumMod val="75000"/>
                    </a:srgbClr>
                  </a:solidFill>
                  <a:effectLst/>
                  <a:uLnTx/>
                  <a:uFillTx/>
                  <a:latin typeface="Arial" panose="020B0604020202020204" pitchFamily="34" charset="0"/>
                  <a:ea typeface="+mn-ea"/>
                  <a:cs typeface="Arial" panose="020B0604020202020204" pitchFamily="34" charset="0"/>
                </a:rPr>
                <a:t>(Extract Feature rich spectrogram from audio files)</a:t>
              </a:r>
            </a:p>
          </p:txBody>
        </p:sp>
        <p:cxnSp>
          <p:nvCxnSpPr>
            <p:cNvPr id="10" name="Straight Arrow Connector 9"/>
            <p:cNvCxnSpPr>
              <a:stCxn id="9" idx="3"/>
              <a:endCxn id="11" idx="1"/>
            </p:cNvCxnSpPr>
            <p:nvPr/>
          </p:nvCxnSpPr>
          <p:spPr>
            <a:xfrm>
              <a:off x="6399323" y="2033995"/>
              <a:ext cx="375376"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6774699" y="1564793"/>
              <a:ext cx="1329540" cy="95071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DNN based Acoustic Model </a:t>
              </a:r>
              <a:r>
                <a:rPr kumimoji="0" lang="en-US" sz="1050" b="1" i="0" u="none" strike="noStrike" kern="1200" cap="none" spc="0" normalizeH="0" baseline="0" noProof="0" dirty="0">
                  <a:ln>
                    <a:noFill/>
                  </a:ln>
                  <a:solidFill>
                    <a:srgbClr val="0093FF">
                      <a:lumMod val="75000"/>
                    </a:srgbClr>
                  </a:solidFill>
                  <a:effectLst/>
                  <a:uLnTx/>
                  <a:uFillTx/>
                  <a:latin typeface="Arial" panose="020B0604020202020204" pitchFamily="34" charset="0"/>
                  <a:ea typeface="+mn-ea"/>
                  <a:cs typeface="Arial" panose="020B0604020202020204" pitchFamily="34" charset="0"/>
                </a:rPr>
                <a:t>(Extract Feature Sequence &amp; Prediction)</a:t>
              </a:r>
            </a:p>
          </p:txBody>
        </p:sp>
        <p:cxnSp>
          <p:nvCxnSpPr>
            <p:cNvPr id="12" name="Straight Arrow Connector 11"/>
            <p:cNvCxnSpPr>
              <a:stCxn id="11" idx="3"/>
              <a:endCxn id="30" idx="1"/>
            </p:cNvCxnSpPr>
            <p:nvPr/>
          </p:nvCxnSpPr>
          <p:spPr>
            <a:xfrm flipV="1">
              <a:off x="8104239" y="1998211"/>
              <a:ext cx="968652"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3"/>
              <a:endCxn id="16" idx="1"/>
            </p:cNvCxnSpPr>
            <p:nvPr/>
          </p:nvCxnSpPr>
          <p:spPr>
            <a:xfrm>
              <a:off x="2328048" y="2021230"/>
              <a:ext cx="584635" cy="12765"/>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a:spLocks/>
            </p:cNvSpPr>
            <p:nvPr/>
          </p:nvSpPr>
          <p:spPr bwMode="auto">
            <a:xfrm>
              <a:off x="262810" y="3591588"/>
              <a:ext cx="454132" cy="1318615"/>
            </a:xfrm>
            <a:prstGeom prst="rect">
              <a:avLst/>
            </a:prstGeom>
            <a:solidFill>
              <a:schemeClr val="bg1">
                <a:lumMod val="95000"/>
              </a:schemeClr>
            </a:solidFill>
            <a:ln w="9525" cap="flat" cmpd="sng" algn="ctr">
              <a:solidFill>
                <a:schemeClr val="bg1">
                  <a:lumMod val="75000"/>
                </a:schemeClr>
              </a:solidFill>
              <a:prstDash val="solid"/>
              <a:round/>
              <a:headEnd type="none" w="med" len="med"/>
              <a:tailEnd type="none" w="med" len="med"/>
            </a:ln>
            <a:effectLst/>
          </p:spPr>
          <p:txBody>
            <a:bodyPr vert="vert270" wrap="square" lIns="0" tIns="0" rIns="0" bIns="0" numCol="1" rtlCol="0" anchor="ctr" anchorCtr="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0"/>
                  </a:solidFill>
                  <a:effectLst/>
                  <a:uLnTx/>
                  <a:uFillTx/>
                  <a:latin typeface="Arial"/>
                  <a:ea typeface="+mn-ea"/>
                  <a:cs typeface="+mn-cs"/>
                </a:rPr>
                <a:t>SR Model Evaluation</a:t>
              </a:r>
            </a:p>
          </p:txBody>
        </p:sp>
        <p:sp>
          <p:nvSpPr>
            <p:cNvPr id="15" name="Rounded Rectangle 14"/>
            <p:cNvSpPr/>
            <p:nvPr/>
          </p:nvSpPr>
          <p:spPr>
            <a:xfrm>
              <a:off x="831781" y="3758760"/>
              <a:ext cx="1496267" cy="950712"/>
            </a:xfrm>
            <a:prstGeom prst="roundRect">
              <a:avLst/>
            </a:prstGeom>
            <a:solidFill>
              <a:schemeClr val="bg2">
                <a:lumMod val="5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defTabSz="914354" fontAlgn="auto">
                <a:spcBef>
                  <a:spcPts val="0"/>
                </a:spcBef>
                <a:spcAft>
                  <a:spcPts val="0"/>
                </a:spcAft>
              </a:pPr>
              <a:r>
                <a:rPr lang="en-US" sz="1050" dirty="0">
                  <a:solidFill>
                    <a:schemeClr val="bg1"/>
                  </a:solidFill>
                  <a:latin typeface="Arial" panose="020B0604020202020204" pitchFamily="34" charset="0"/>
                  <a:cs typeface="Arial" panose="020B0604020202020204" pitchFamily="34" charset="0"/>
                </a:rPr>
                <a:t>Test Data – Audio.wav file</a:t>
              </a:r>
            </a:p>
          </p:txBody>
        </p:sp>
        <p:sp>
          <p:nvSpPr>
            <p:cNvPr id="16" name="Rounded Rectangle 15"/>
            <p:cNvSpPr/>
            <p:nvPr/>
          </p:nvSpPr>
          <p:spPr>
            <a:xfrm>
              <a:off x="2912683" y="1558639"/>
              <a:ext cx="1563824" cy="95071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Preprocessing</a:t>
              </a: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93FF">
                      <a:lumMod val="75000"/>
                    </a:srgbClr>
                  </a:solidFill>
                  <a:effectLst/>
                  <a:uLnTx/>
                  <a:uFillTx/>
                  <a:latin typeface="Arial" panose="020B0604020202020204" pitchFamily="34" charset="0"/>
                  <a:ea typeface="+mn-ea"/>
                  <a:cs typeface="Arial" panose="020B0604020202020204" pitchFamily="34" charset="0"/>
                </a:rPr>
                <a:t>(combining wav file with transcript from txt file)</a:t>
              </a:r>
            </a:p>
          </p:txBody>
        </p:sp>
        <p:cxnSp>
          <p:nvCxnSpPr>
            <p:cNvPr id="17" name="Straight Arrow Connector 16"/>
            <p:cNvCxnSpPr>
              <a:stCxn id="16" idx="3"/>
              <a:endCxn id="9" idx="1"/>
            </p:cNvCxnSpPr>
            <p:nvPr/>
          </p:nvCxnSpPr>
          <p:spPr>
            <a:xfrm>
              <a:off x="4476507" y="2033995"/>
              <a:ext cx="462257"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906037" y="2546730"/>
              <a:ext cx="1703541" cy="830997"/>
            </a:xfrm>
            <a:prstGeom prst="rect">
              <a:avLst/>
            </a:prstGeom>
            <a:noFill/>
          </p:spPr>
          <p:txBody>
            <a:bodyPr wrap="square" lIns="0" tIns="0" rIns="0" bIns="0"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Arial"/>
                  <a:ea typeface="+mn-ea"/>
                  <a:cs typeface="+mn-cs"/>
                </a:rPr>
                <a:t>Preprocessing –</a:t>
              </a:r>
            </a:p>
            <a:p>
              <a:pPr marL="117475" marR="0" lvl="0" indent="-117475" algn="l" defTabSz="91435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i="0" u="none" strike="noStrike" kern="1200" cap="none" spc="0" normalizeH="0" baseline="0" noProof="0" dirty="0">
                  <a:ln>
                    <a:noFill/>
                  </a:ln>
                  <a:solidFill>
                    <a:srgbClr val="000000"/>
                  </a:solidFill>
                  <a:effectLst/>
                  <a:uLnTx/>
                  <a:uFillTx/>
                  <a:latin typeface="Arial"/>
                  <a:ea typeface="+mn-ea"/>
                  <a:cs typeface="+mn-cs"/>
                </a:rPr>
                <a:t>Removal of corrupt files</a:t>
              </a:r>
            </a:p>
            <a:p>
              <a:pPr marL="117475" marR="0" lvl="0" indent="-117475" algn="l" defTabSz="91435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i="0" u="none" strike="noStrike" kern="1200" cap="none" spc="0" normalizeH="0" baseline="0" noProof="0" dirty="0">
                  <a:ln>
                    <a:noFill/>
                  </a:ln>
                  <a:solidFill>
                    <a:srgbClr val="000000"/>
                  </a:solidFill>
                  <a:effectLst/>
                  <a:uLnTx/>
                  <a:uFillTx/>
                  <a:latin typeface="Arial"/>
                  <a:ea typeface="+mn-ea"/>
                  <a:cs typeface="+mn-cs"/>
                </a:rPr>
                <a:t>Changing the format of text to UTF-8-sig </a:t>
              </a:r>
            </a:p>
            <a:p>
              <a:pPr marL="117475" marR="0" lvl="0" indent="-117475" algn="l" defTabSz="91435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i="0" u="none" strike="noStrike" kern="1200" cap="none" spc="0" normalizeH="0" baseline="0" noProof="0" dirty="0">
                  <a:ln>
                    <a:noFill/>
                  </a:ln>
                  <a:solidFill>
                    <a:srgbClr val="000000"/>
                  </a:solidFill>
                  <a:effectLst/>
                  <a:uLnTx/>
                  <a:uFillTx/>
                  <a:latin typeface="Arial"/>
                  <a:ea typeface="+mn-ea"/>
                  <a:cs typeface="+mn-cs"/>
                </a:rPr>
                <a:t>Vocabulary created for the target characters.</a:t>
              </a:r>
            </a:p>
          </p:txBody>
        </p:sp>
        <p:sp>
          <p:nvSpPr>
            <p:cNvPr id="19" name="TextBox 18"/>
            <p:cNvSpPr txBox="1"/>
            <p:nvPr/>
          </p:nvSpPr>
          <p:spPr>
            <a:xfrm>
              <a:off x="4938764" y="2608078"/>
              <a:ext cx="1662451" cy="553998"/>
            </a:xfrm>
            <a:prstGeom prst="rect">
              <a:avLst/>
            </a:prstGeom>
            <a:noFill/>
          </p:spPr>
          <p:txBody>
            <a:bodyPr wrap="square" lIns="0" tIns="0" rIns="0" bIns="0"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Arial"/>
                  <a:ea typeface="+mn-ea"/>
                  <a:cs typeface="+mn-cs"/>
                </a:rPr>
                <a:t>Spectrogram –</a:t>
              </a:r>
            </a:p>
            <a:p>
              <a:pPr marL="117475" marR="0" lvl="0" indent="-117475" algn="l" defTabSz="91435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i="0" u="none" strike="noStrike" kern="1200" cap="none" spc="0" normalizeH="0" baseline="0" noProof="0" dirty="0">
                  <a:ln>
                    <a:noFill/>
                  </a:ln>
                  <a:solidFill>
                    <a:srgbClr val="000000"/>
                  </a:solidFill>
                  <a:effectLst/>
                  <a:uLnTx/>
                  <a:uFillTx/>
                  <a:latin typeface="Arial"/>
                  <a:ea typeface="+mn-ea"/>
                  <a:cs typeface="+mn-cs"/>
                </a:rPr>
                <a:t>Windowing </a:t>
              </a:r>
            </a:p>
            <a:p>
              <a:pPr marL="117475" marR="0" lvl="0" indent="-117475" algn="l" defTabSz="91435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i="0" u="none" strike="noStrike" kern="1200" cap="none" spc="0" normalizeH="0" baseline="0" noProof="0" dirty="0">
                  <a:ln>
                    <a:noFill/>
                  </a:ln>
                  <a:solidFill>
                    <a:srgbClr val="000000"/>
                  </a:solidFill>
                  <a:effectLst/>
                  <a:uLnTx/>
                  <a:uFillTx/>
                  <a:latin typeface="Arial"/>
                  <a:ea typeface="+mn-ea"/>
                  <a:cs typeface="+mn-cs"/>
                </a:rPr>
                <a:t>Mel scale log spectrogram</a:t>
              </a:r>
            </a:p>
            <a:p>
              <a:pPr marL="117475" marR="0" lvl="0" indent="-117475" algn="l" defTabSz="91435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i="0" u="none" strike="noStrike" kern="1200" cap="none" spc="0" normalizeH="0" baseline="0" noProof="0" dirty="0">
                  <a:ln>
                    <a:noFill/>
                  </a:ln>
                  <a:solidFill>
                    <a:srgbClr val="000000"/>
                  </a:solidFill>
                  <a:effectLst/>
                  <a:uLnTx/>
                  <a:uFillTx/>
                  <a:latin typeface="Arial"/>
                  <a:ea typeface="+mn-ea"/>
                  <a:cs typeface="+mn-cs"/>
                </a:rPr>
                <a:t>Normalization</a:t>
              </a:r>
            </a:p>
          </p:txBody>
        </p:sp>
        <p:cxnSp>
          <p:nvCxnSpPr>
            <p:cNvPr id="20" name="Straight Arrow Connector 19"/>
            <p:cNvCxnSpPr>
              <a:stCxn id="15" idx="3"/>
              <a:endCxn id="21" idx="1"/>
            </p:cNvCxnSpPr>
            <p:nvPr/>
          </p:nvCxnSpPr>
          <p:spPr>
            <a:xfrm>
              <a:off x="2328048" y="4234116"/>
              <a:ext cx="760757"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3088805" y="3763989"/>
              <a:ext cx="1565172" cy="95071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Preprocessing</a:t>
              </a: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93FF">
                      <a:lumMod val="75000"/>
                    </a:srgbClr>
                  </a:solidFill>
                  <a:effectLst/>
                  <a:uLnTx/>
                  <a:uFillTx/>
                  <a:latin typeface="Arial" panose="020B0604020202020204" pitchFamily="34" charset="0"/>
                  <a:ea typeface="+mn-ea"/>
                  <a:cs typeface="Arial" panose="020B0604020202020204" pitchFamily="34" charset="0"/>
                </a:rPr>
                <a:t>(Checking the data file, Spectrogram creation from audio file)</a:t>
              </a:r>
            </a:p>
          </p:txBody>
        </p:sp>
        <p:cxnSp>
          <p:nvCxnSpPr>
            <p:cNvPr id="22" name="Straight Arrow Connector 21"/>
            <p:cNvCxnSpPr>
              <a:stCxn id="21" idx="3"/>
              <a:endCxn id="32" idx="1"/>
            </p:cNvCxnSpPr>
            <p:nvPr/>
          </p:nvCxnSpPr>
          <p:spPr>
            <a:xfrm flipV="1">
              <a:off x="4653977" y="4230760"/>
              <a:ext cx="680671"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7372837" y="3873561"/>
              <a:ext cx="1395661" cy="714398"/>
            </a:xfrm>
            <a:prstGeom prst="roundRect">
              <a:avLst/>
            </a:prstGeom>
            <a:solidFill>
              <a:schemeClr val="bg2">
                <a:lumMod val="5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defTabSz="914354" fontAlgn="auto">
                <a:spcBef>
                  <a:spcPts val="0"/>
                </a:spcBef>
                <a:spcAft>
                  <a:spcPts val="0"/>
                </a:spcAft>
              </a:pPr>
              <a:r>
                <a:rPr lang="en-US" sz="1050" dirty="0">
                  <a:solidFill>
                    <a:schemeClr val="bg1"/>
                  </a:solidFill>
                  <a:latin typeface="Arial" panose="020B0604020202020204" pitchFamily="34" charset="0"/>
                  <a:cs typeface="Arial" panose="020B0604020202020204" pitchFamily="34" charset="0"/>
                </a:rPr>
                <a:t>Decoder</a:t>
              </a:r>
            </a:p>
          </p:txBody>
        </p:sp>
        <p:sp>
          <p:nvSpPr>
            <p:cNvPr id="24" name="Rounded Rectangle 23"/>
            <p:cNvSpPr/>
            <p:nvPr/>
          </p:nvSpPr>
          <p:spPr>
            <a:xfrm>
              <a:off x="9366905" y="3882146"/>
              <a:ext cx="1395661" cy="714398"/>
            </a:xfrm>
            <a:prstGeom prst="roundRect">
              <a:avLst/>
            </a:prstGeom>
            <a:solidFill>
              <a:schemeClr val="bg2">
                <a:lumMod val="5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defTabSz="914354" fontAlgn="auto">
                <a:spcBef>
                  <a:spcPts val="0"/>
                </a:spcBef>
                <a:spcAft>
                  <a:spcPts val="0"/>
                </a:spcAft>
              </a:pPr>
              <a:r>
                <a:rPr lang="en-US" sz="1050" dirty="0">
                  <a:solidFill>
                    <a:schemeClr val="bg1"/>
                  </a:solidFill>
                  <a:latin typeface="Arial" panose="020B0604020202020204" pitchFamily="34" charset="0"/>
                  <a:cs typeface="Arial" panose="020B0604020202020204" pitchFamily="34" charset="0"/>
                </a:rPr>
                <a:t>Text Output on UI</a:t>
              </a:r>
            </a:p>
          </p:txBody>
        </p:sp>
        <p:cxnSp>
          <p:nvCxnSpPr>
            <p:cNvPr id="25" name="Straight Arrow Connector 24"/>
            <p:cNvCxnSpPr>
              <a:stCxn id="32" idx="3"/>
              <a:endCxn id="23" idx="1"/>
            </p:cNvCxnSpPr>
            <p:nvPr/>
          </p:nvCxnSpPr>
          <p:spPr>
            <a:xfrm>
              <a:off x="6712660" y="4230760"/>
              <a:ext cx="660177"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3" idx="3"/>
              <a:endCxn id="24" idx="1"/>
            </p:cNvCxnSpPr>
            <p:nvPr/>
          </p:nvCxnSpPr>
          <p:spPr>
            <a:xfrm>
              <a:off x="8768498" y="4230760"/>
              <a:ext cx="598407"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a:spLocks/>
            </p:cNvSpPr>
            <p:nvPr/>
          </p:nvSpPr>
          <p:spPr bwMode="auto">
            <a:xfrm>
              <a:off x="262813" y="4960307"/>
              <a:ext cx="454132" cy="1114817"/>
            </a:xfrm>
            <a:prstGeom prst="rect">
              <a:avLst/>
            </a:prstGeom>
            <a:solidFill>
              <a:schemeClr val="bg1">
                <a:lumMod val="95000"/>
              </a:schemeClr>
            </a:solidFill>
            <a:ln w="9525" cap="flat" cmpd="sng" algn="ctr">
              <a:solidFill>
                <a:schemeClr val="bg1">
                  <a:lumMod val="75000"/>
                </a:schemeClr>
              </a:solidFill>
              <a:prstDash val="solid"/>
              <a:round/>
              <a:headEnd type="none" w="med" len="med"/>
              <a:tailEnd type="none" w="med" len="med"/>
            </a:ln>
            <a:effectLst/>
          </p:spPr>
          <p:txBody>
            <a:bodyPr vert="vert270" wrap="square" lIns="0" tIns="0" rIns="0" bIns="0" numCol="1" rtlCol="0" anchor="ctr" anchorCtr="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0"/>
                  </a:solidFill>
                  <a:effectLst/>
                  <a:uLnTx/>
                  <a:uFillTx/>
                  <a:latin typeface="Arial"/>
                  <a:ea typeface="+mn-ea"/>
                  <a:cs typeface="+mn-cs"/>
                </a:rPr>
                <a:t> Future Work</a:t>
              </a:r>
            </a:p>
          </p:txBody>
        </p:sp>
        <p:sp>
          <p:nvSpPr>
            <p:cNvPr id="28" name="Rounded Rectangle 27"/>
            <p:cNvSpPr/>
            <p:nvPr/>
          </p:nvSpPr>
          <p:spPr>
            <a:xfrm>
              <a:off x="831781" y="5042407"/>
              <a:ext cx="1496267" cy="950712"/>
            </a:xfrm>
            <a:prstGeom prst="roundRect">
              <a:avLst/>
            </a:prstGeom>
            <a:solidFill>
              <a:schemeClr val="bg2">
                <a:lumMod val="5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defTabSz="914354" fontAlgn="auto">
                <a:spcBef>
                  <a:spcPts val="0"/>
                </a:spcBef>
                <a:spcAft>
                  <a:spcPts val="0"/>
                </a:spcAft>
              </a:pPr>
              <a:r>
                <a:rPr lang="en-US" sz="1050" dirty="0">
                  <a:solidFill>
                    <a:schemeClr val="bg1"/>
                  </a:solidFill>
                  <a:latin typeface="Arial" panose="020B0604020202020204" pitchFamily="34" charset="0"/>
                  <a:cs typeface="Arial" panose="020B0604020202020204" pitchFamily="34" charset="0"/>
                </a:rPr>
                <a:t>Output Characters from SR Model</a:t>
              </a:r>
            </a:p>
          </p:txBody>
        </p:sp>
        <p:sp>
          <p:nvSpPr>
            <p:cNvPr id="29" name="Flowchart: Stored Data 28"/>
            <p:cNvSpPr/>
            <p:nvPr/>
          </p:nvSpPr>
          <p:spPr>
            <a:xfrm>
              <a:off x="3345046" y="5076990"/>
              <a:ext cx="1693925" cy="922072"/>
            </a:xfrm>
            <a:prstGeom prst="flowChartOnlineStorag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defTabSz="914400" fontAlgn="auto">
                <a:spcBef>
                  <a:spcPts val="0"/>
                </a:spcBef>
                <a:spcAft>
                  <a:spcPts val="0"/>
                </a:spcAft>
              </a:pPr>
              <a:r>
                <a:rPr lang="en-US" sz="1100" b="1" dirty="0">
                  <a:solidFill>
                    <a:srgbClr val="000000"/>
                  </a:solidFill>
                  <a:latin typeface="Arial"/>
                </a:rPr>
                <a:t> NLP Base Language  Model For Hindi Text</a:t>
              </a:r>
            </a:p>
          </p:txBody>
        </p:sp>
        <p:sp>
          <p:nvSpPr>
            <p:cNvPr id="30" name="Flowchart: Stored Data 29"/>
            <p:cNvSpPr/>
            <p:nvPr/>
          </p:nvSpPr>
          <p:spPr>
            <a:xfrm>
              <a:off x="9072891" y="1537175"/>
              <a:ext cx="1536229" cy="922072"/>
            </a:xfrm>
            <a:prstGeom prst="flowChartOnlineStorag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mn-ea"/>
                  <a:cs typeface="+mn-cs"/>
                </a:rPr>
                <a:t>End to End SR Model</a:t>
              </a:r>
            </a:p>
          </p:txBody>
        </p:sp>
        <p:cxnSp>
          <p:nvCxnSpPr>
            <p:cNvPr id="31" name="Straight Arrow Connector 30"/>
            <p:cNvCxnSpPr>
              <a:stCxn id="28" idx="3"/>
              <a:endCxn id="29" idx="1"/>
            </p:cNvCxnSpPr>
            <p:nvPr/>
          </p:nvCxnSpPr>
          <p:spPr>
            <a:xfrm>
              <a:off x="2328048" y="5517763"/>
              <a:ext cx="1016998"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2" name="Flowchart: Stored Data 31"/>
            <p:cNvSpPr/>
            <p:nvPr/>
          </p:nvSpPr>
          <p:spPr>
            <a:xfrm>
              <a:off x="5334648" y="3769724"/>
              <a:ext cx="1653614" cy="922072"/>
            </a:xfrm>
            <a:prstGeom prst="flowChartOnlineStorag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defTabSz="914400" fontAlgn="auto">
                <a:spcBef>
                  <a:spcPts val="0"/>
                </a:spcBef>
                <a:spcAft>
                  <a:spcPts val="0"/>
                </a:spcAft>
              </a:pPr>
              <a:r>
                <a:rPr lang="en-US" sz="1100" b="1" dirty="0">
                  <a:solidFill>
                    <a:srgbClr val="000000"/>
                  </a:solidFill>
                  <a:latin typeface="Arial"/>
                </a:rPr>
                <a:t>End to End SR Model</a:t>
              </a:r>
            </a:p>
          </p:txBody>
        </p:sp>
        <p:cxnSp>
          <p:nvCxnSpPr>
            <p:cNvPr id="33" name="Straight Arrow Connector 32"/>
            <p:cNvCxnSpPr>
              <a:stCxn id="29" idx="3"/>
            </p:cNvCxnSpPr>
            <p:nvPr/>
          </p:nvCxnSpPr>
          <p:spPr>
            <a:xfrm flipV="1">
              <a:off x="4756650" y="5517764"/>
              <a:ext cx="967848"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5724498" y="5042407"/>
              <a:ext cx="1496267" cy="950712"/>
            </a:xfrm>
            <a:prstGeom prst="roundRect">
              <a:avLst/>
            </a:prstGeom>
            <a:solidFill>
              <a:schemeClr val="bg2">
                <a:lumMod val="5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defTabSz="914354" fontAlgn="auto">
                <a:spcBef>
                  <a:spcPts val="0"/>
                </a:spcBef>
                <a:spcAft>
                  <a:spcPts val="0"/>
                </a:spcAft>
              </a:pPr>
              <a:r>
                <a:rPr lang="en-US" sz="1050" dirty="0">
                  <a:solidFill>
                    <a:schemeClr val="bg1"/>
                  </a:solidFill>
                  <a:latin typeface="Arial" panose="020B0604020202020204" pitchFamily="34" charset="0"/>
                  <a:cs typeface="Arial" panose="020B0604020202020204" pitchFamily="34" charset="0"/>
                </a:rPr>
                <a:t>Beam Search Decoder with Language Model Re-scoring</a:t>
              </a:r>
            </a:p>
          </p:txBody>
        </p:sp>
        <p:sp>
          <p:nvSpPr>
            <p:cNvPr id="35" name="Rounded Rectangle 34"/>
            <p:cNvSpPr/>
            <p:nvPr/>
          </p:nvSpPr>
          <p:spPr>
            <a:xfrm>
              <a:off x="8106985" y="5071047"/>
              <a:ext cx="1390772" cy="922071"/>
            </a:xfrm>
            <a:prstGeom prst="roundRect">
              <a:avLst/>
            </a:prstGeom>
            <a:solidFill>
              <a:schemeClr val="bg2">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Edit Distance Based Misspelling Output</a:t>
              </a: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errors correction</a:t>
              </a:r>
            </a:p>
          </p:txBody>
        </p:sp>
        <p:cxnSp>
          <p:nvCxnSpPr>
            <p:cNvPr id="36" name="Straight Arrow Connector 35"/>
            <p:cNvCxnSpPr>
              <a:stCxn id="34" idx="3"/>
              <a:endCxn id="35" idx="1"/>
            </p:cNvCxnSpPr>
            <p:nvPr/>
          </p:nvCxnSpPr>
          <p:spPr>
            <a:xfrm>
              <a:off x="7220765" y="5517763"/>
              <a:ext cx="886220"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814159" y="2608078"/>
              <a:ext cx="1426472" cy="553998"/>
            </a:xfrm>
            <a:prstGeom prst="rect">
              <a:avLst/>
            </a:prstGeom>
            <a:noFill/>
          </p:spPr>
          <p:txBody>
            <a:bodyPr wrap="square" lIns="0" tIns="0" rIns="0" bIns="0"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Arial"/>
                  <a:ea typeface="+mn-ea"/>
                  <a:cs typeface="+mn-cs"/>
                </a:rPr>
                <a:t> Model Description –</a:t>
              </a:r>
            </a:p>
            <a:p>
              <a:pPr marL="117475" indent="-117475" defTabSz="914354" fontAlgn="auto">
                <a:spcBef>
                  <a:spcPts val="0"/>
                </a:spcBef>
                <a:spcAft>
                  <a:spcPts val="0"/>
                </a:spcAft>
                <a:buFont typeface="Arial" panose="020B0604020202020204" pitchFamily="34" charset="0"/>
                <a:buChar char="•"/>
                <a:defRPr/>
              </a:pPr>
              <a:r>
                <a:rPr lang="en-US" sz="900" dirty="0">
                  <a:solidFill>
                    <a:srgbClr val="000000"/>
                  </a:solidFill>
                  <a:latin typeface="Arial"/>
                  <a:ea typeface="+mn-ea"/>
                </a:rPr>
                <a:t>Multi Layered CNN + RNN Model</a:t>
              </a:r>
            </a:p>
            <a:p>
              <a:pPr marL="117475" indent="-117475" defTabSz="914354" fontAlgn="auto">
                <a:spcBef>
                  <a:spcPts val="0"/>
                </a:spcBef>
                <a:spcAft>
                  <a:spcPts val="0"/>
                </a:spcAft>
                <a:buFont typeface="Arial" panose="020B0604020202020204" pitchFamily="34" charset="0"/>
                <a:buChar char="•"/>
                <a:defRPr/>
              </a:pPr>
              <a:r>
                <a:rPr lang="en-US" sz="900" dirty="0">
                  <a:solidFill>
                    <a:srgbClr val="000000"/>
                  </a:solidFill>
                  <a:latin typeface="Arial"/>
                  <a:ea typeface="+mn-ea"/>
                </a:rPr>
                <a:t>CTC loss function</a:t>
              </a:r>
            </a:p>
          </p:txBody>
        </p:sp>
      </p:grpSp>
      <p:cxnSp>
        <p:nvCxnSpPr>
          <p:cNvPr id="42" name="Straight Connector 41"/>
          <p:cNvCxnSpPr/>
          <p:nvPr/>
        </p:nvCxnSpPr>
        <p:spPr>
          <a:xfrm>
            <a:off x="801666" y="3091631"/>
            <a:ext cx="9933139" cy="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01666" y="4394338"/>
            <a:ext cx="9933139" cy="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014571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fontScale="92500" lnSpcReduction="10000"/>
          </a:bodyPr>
          <a:lstStyle/>
          <a:p>
            <a:r>
              <a:rPr lang="en-IN" dirty="0"/>
              <a:t>Part III: State of the art</a:t>
            </a:r>
            <a:br>
              <a:rPr lang="en-IN" dirty="0"/>
            </a:br>
            <a:r>
              <a:rPr lang="en-US" dirty="0"/>
              <a:t>Model Approaches</a:t>
            </a:r>
          </a:p>
        </p:txBody>
      </p:sp>
      <p:pic>
        <p:nvPicPr>
          <p:cNvPr id="38" name="Content Placeholder 3"/>
          <p:cNvPicPr>
            <a:picLocks noGrp="1"/>
          </p:cNvPicPr>
          <p:nvPr>
            <p:ph idx="4294967295"/>
          </p:nvPr>
        </p:nvPicPr>
        <p:blipFill>
          <a:blip r:embed="rId2">
            <a:extLst>
              <a:ext uri="{28A0092B-C50C-407E-A947-70E740481C1C}">
                <a14:useLocalDpi xmlns="" xmlns:a14="http://schemas.microsoft.com/office/drawing/2010/main" val="0"/>
              </a:ext>
            </a:extLst>
          </a:blip>
          <a:stretch>
            <a:fillRect/>
          </a:stretch>
        </p:blipFill>
        <p:spPr>
          <a:xfrm>
            <a:off x="458039" y="1277692"/>
            <a:ext cx="5434277" cy="19764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Round Same Side Corner Rectangle 38"/>
          <p:cNvSpPr>
            <a:spLocks/>
          </p:cNvSpPr>
          <p:nvPr/>
        </p:nvSpPr>
        <p:spPr>
          <a:xfrm>
            <a:off x="405916" y="878681"/>
            <a:ext cx="5537684" cy="360362"/>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DEEP SPEECH</a:t>
            </a:r>
          </a:p>
        </p:txBody>
      </p:sp>
      <p:pic>
        <p:nvPicPr>
          <p:cNvPr id="41" name="Picture 40"/>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801304" y="3974589"/>
            <a:ext cx="5725705" cy="18157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4" name="Round Same Side Corner Rectangle 43"/>
          <p:cNvSpPr/>
          <p:nvPr/>
        </p:nvSpPr>
        <p:spPr>
          <a:xfrm>
            <a:off x="2707144" y="3568349"/>
            <a:ext cx="5884922" cy="369502"/>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JASPER</a:t>
            </a:r>
          </a:p>
        </p:txBody>
      </p:sp>
      <p:grpSp>
        <p:nvGrpSpPr>
          <p:cNvPr id="4" name="Group 3"/>
          <p:cNvGrpSpPr/>
          <p:nvPr/>
        </p:nvGrpSpPr>
        <p:grpSpPr>
          <a:xfrm>
            <a:off x="6256105" y="878681"/>
            <a:ext cx="4541808" cy="2375448"/>
            <a:chOff x="-477808" y="3194276"/>
            <a:chExt cx="4541808" cy="2375448"/>
          </a:xfrm>
        </p:grpSpPr>
        <p:sp>
          <p:nvSpPr>
            <p:cNvPr id="45" name="Round Same Side Corner Rectangle 44"/>
            <p:cNvSpPr/>
            <p:nvPr/>
          </p:nvSpPr>
          <p:spPr>
            <a:xfrm>
              <a:off x="-477808" y="3194276"/>
              <a:ext cx="4541808" cy="323624"/>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 MODEL</a:t>
              </a:r>
            </a:p>
          </p:txBody>
        </p:sp>
        <p:pic>
          <p:nvPicPr>
            <p:cNvPr id="46" name="Picture 45"/>
            <p:cNvPicPr>
              <a:picLocks noChangeAspect="1"/>
            </p:cNvPicPr>
            <p:nvPr/>
          </p:nvPicPr>
          <p:blipFill>
            <a:blip r:embed="rId4"/>
            <a:stretch>
              <a:fillRect/>
            </a:stretch>
          </p:blipFill>
          <p:spPr>
            <a:xfrm>
              <a:off x="-419223" y="3591025"/>
              <a:ext cx="4432424" cy="19786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 xmlns:p14="http://schemas.microsoft.com/office/powerpoint/2010/main" val="98393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fontScale="92500" lnSpcReduction="10000"/>
          </a:bodyPr>
          <a:lstStyle/>
          <a:p>
            <a:r>
              <a:rPr lang="en-IN" dirty="0"/>
              <a:t>Part II: Data Understanding</a:t>
            </a:r>
            <a:br>
              <a:rPr lang="en-IN" dirty="0"/>
            </a:br>
            <a:r>
              <a:rPr lang="en-US" dirty="0"/>
              <a:t>Model Approaches</a:t>
            </a:r>
          </a:p>
        </p:txBody>
      </p:sp>
      <p:sp>
        <p:nvSpPr>
          <p:cNvPr id="36" name="AutoShape 24"/>
          <p:cNvSpPr>
            <a:spLocks noChangeAspect="1" noChangeArrowheads="1" noTextEdit="1"/>
          </p:cNvSpPr>
          <p:nvPr/>
        </p:nvSpPr>
        <p:spPr bwMode="auto">
          <a:xfrm>
            <a:off x="655782" y="618836"/>
            <a:ext cx="5943600" cy="32004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grpSp>
        <p:nvGrpSpPr>
          <p:cNvPr id="10" name="Group 9"/>
          <p:cNvGrpSpPr/>
          <p:nvPr/>
        </p:nvGrpSpPr>
        <p:grpSpPr>
          <a:xfrm>
            <a:off x="363682" y="994900"/>
            <a:ext cx="9966861" cy="4341421"/>
            <a:chOff x="363682" y="1482436"/>
            <a:chExt cx="9966861" cy="4341421"/>
          </a:xfrm>
        </p:grpSpPr>
        <p:grpSp>
          <p:nvGrpSpPr>
            <p:cNvPr id="8" name="Group 7"/>
            <p:cNvGrpSpPr/>
            <p:nvPr/>
          </p:nvGrpSpPr>
          <p:grpSpPr>
            <a:xfrm>
              <a:off x="363682" y="1482436"/>
              <a:ext cx="5921004" cy="1604290"/>
              <a:chOff x="363682" y="1482436"/>
              <a:chExt cx="6400800" cy="1812404"/>
            </a:xfrm>
          </p:grpSpPr>
          <p:sp>
            <p:nvSpPr>
              <p:cNvPr id="37" name="Text Box 23"/>
              <p:cNvSpPr txBox="1">
                <a:spLocks noChangeArrowheads="1"/>
              </p:cNvSpPr>
              <p:nvPr/>
            </p:nvSpPr>
            <p:spPr bwMode="auto">
              <a:xfrm>
                <a:off x="935182" y="1482437"/>
                <a:ext cx="457200" cy="1347145"/>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vert="horz" wrap="square" lIns="0" tIns="45720" rIns="0" bIns="45720" numCol="1" anchor="t" anchorCtr="0" compatLnSpc="1">
                <a:prstTxWarp prst="textNoShape">
                  <a:avLst/>
                </a:prstTxWarp>
              </a:bodyPr>
              <a:lstStyle/>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Conv  2D </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 </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11 </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X</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41</a:t>
                </a:r>
                <a:endParaRPr lang="en-US" altLang="en-US" dirty="0">
                  <a:solidFill>
                    <a:prstClr val="black"/>
                  </a:solidFill>
                  <a:latin typeface="Arial" panose="020B0604020202020204" pitchFamily="34" charset="0"/>
                  <a:ea typeface="+mn-ea"/>
                </a:endParaRPr>
              </a:p>
            </p:txBody>
          </p:sp>
          <p:sp>
            <p:nvSpPr>
              <p:cNvPr id="40" name="Text Box 22"/>
              <p:cNvSpPr txBox="1">
                <a:spLocks noChangeArrowheads="1"/>
              </p:cNvSpPr>
              <p:nvPr/>
            </p:nvSpPr>
            <p:spPr bwMode="auto">
              <a:xfrm>
                <a:off x="1735282" y="1482437"/>
                <a:ext cx="457200" cy="1335513"/>
              </a:xfrm>
              <a:prstGeom prst="rect">
                <a:avLst/>
              </a:prstGeom>
              <a:solidFill>
                <a:srgbClr val="FFFFFF"/>
              </a:solidFill>
              <a:ln w="9525">
                <a:solidFill>
                  <a:srgbClr val="000000"/>
                </a:solidFill>
                <a:miter lim="800000"/>
                <a:headEnd/>
                <a:tailEnd/>
              </a:ln>
            </p:spPr>
            <p:txBody>
              <a:bodyPr vert="horz" wrap="square" lIns="0" tIns="45720" rIns="0" bIns="45720" numCol="1" anchor="t" anchorCtr="0" compatLnSpc="1">
                <a:prstTxWarp prst="textNoShape">
                  <a:avLst/>
                </a:prstTxWarp>
              </a:bodyPr>
              <a:lstStyle/>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Conv 2D </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11</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X</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21</a:t>
                </a:r>
                <a:endParaRPr lang="en-US" altLang="en-US" dirty="0">
                  <a:solidFill>
                    <a:prstClr val="black"/>
                  </a:solidFill>
                  <a:latin typeface="Arial" panose="020B0604020202020204" pitchFamily="34" charset="0"/>
                  <a:ea typeface="+mn-ea"/>
                </a:endParaRPr>
              </a:p>
            </p:txBody>
          </p:sp>
          <p:sp>
            <p:nvSpPr>
              <p:cNvPr id="42" name="Text Box 21"/>
              <p:cNvSpPr txBox="1">
                <a:spLocks noChangeArrowheads="1"/>
              </p:cNvSpPr>
              <p:nvPr/>
            </p:nvSpPr>
            <p:spPr bwMode="auto">
              <a:xfrm>
                <a:off x="2535382" y="1482436"/>
                <a:ext cx="457200" cy="1323882"/>
              </a:xfrm>
              <a:prstGeom prst="rect">
                <a:avLst/>
              </a:prstGeom>
              <a:solidFill>
                <a:srgbClr val="FFFFFF"/>
              </a:solidFill>
              <a:ln w="9525">
                <a:solidFill>
                  <a:srgbClr val="000000"/>
                </a:solidFill>
                <a:miter lim="800000"/>
                <a:headEnd/>
                <a:tailEnd/>
              </a:ln>
            </p:spPr>
            <p:txBody>
              <a:bodyPr vert="horz" wrap="square" lIns="0" tIns="45720" rIns="0" bIns="45720" numCol="1" anchor="t" anchorCtr="0" compatLnSpc="1">
                <a:prstTxWarp prst="textNoShape">
                  <a:avLst/>
                </a:prstTxWarp>
              </a:bodyPr>
              <a:lstStyle/>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Conv 2D</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11</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X</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21</a:t>
                </a:r>
                <a:endParaRPr lang="en-US" altLang="en-US" dirty="0">
                  <a:solidFill>
                    <a:prstClr val="black"/>
                  </a:solidFill>
                  <a:latin typeface="Arial" panose="020B0604020202020204" pitchFamily="34" charset="0"/>
                  <a:ea typeface="+mn-ea"/>
                </a:endParaRPr>
              </a:p>
            </p:txBody>
          </p:sp>
          <p:sp>
            <p:nvSpPr>
              <p:cNvPr id="43" name="Text Box 20"/>
              <p:cNvSpPr txBox="1">
                <a:spLocks noChangeArrowheads="1"/>
              </p:cNvSpPr>
              <p:nvPr/>
            </p:nvSpPr>
            <p:spPr bwMode="auto">
              <a:xfrm>
                <a:off x="3335482" y="1482436"/>
                <a:ext cx="457200" cy="1238993"/>
              </a:xfrm>
              <a:prstGeom prst="rect">
                <a:avLst/>
              </a:prstGeom>
              <a:solidFill>
                <a:srgbClr val="FFFFFF"/>
              </a:solidFill>
              <a:ln w="9525">
                <a:solidFill>
                  <a:srgbClr val="000000"/>
                </a:solidFill>
                <a:miter lim="800000"/>
                <a:headEnd/>
                <a:tailEnd/>
              </a:ln>
            </p:spPr>
            <p:txBody>
              <a:bodyPr vert="horz" wrap="square" lIns="0" tIns="45720" rIns="0" bIns="45720" numCol="1" anchor="ctr" anchorCtr="0" compatLnSpc="1">
                <a:prstTxWarp prst="textNoShape">
                  <a:avLst/>
                </a:prstTxWarp>
              </a:bodyPr>
              <a:lstStyle/>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FC-1</a:t>
                </a:r>
                <a:endParaRPr lang="en-US" altLang="en-US" dirty="0">
                  <a:solidFill>
                    <a:prstClr val="black"/>
                  </a:solidFill>
                  <a:latin typeface="Arial" panose="020B0604020202020204" pitchFamily="34" charset="0"/>
                  <a:ea typeface="+mn-ea"/>
                </a:endParaRPr>
              </a:p>
            </p:txBody>
          </p:sp>
          <p:sp>
            <p:nvSpPr>
              <p:cNvPr id="47" name="Text Box 19"/>
              <p:cNvSpPr txBox="1">
                <a:spLocks noChangeArrowheads="1"/>
              </p:cNvSpPr>
              <p:nvPr/>
            </p:nvSpPr>
            <p:spPr bwMode="auto">
              <a:xfrm>
                <a:off x="4135582" y="1482437"/>
                <a:ext cx="457200" cy="1249878"/>
              </a:xfrm>
              <a:prstGeom prst="rect">
                <a:avLst/>
              </a:prstGeom>
              <a:solidFill>
                <a:srgbClr val="FFFFFF"/>
              </a:solidFill>
              <a:ln w="9525">
                <a:solidFill>
                  <a:srgbClr val="000000"/>
                </a:solidFill>
                <a:miter lim="800000"/>
                <a:headEnd/>
                <a:tailEnd/>
              </a:ln>
            </p:spPr>
            <p:txBody>
              <a:bodyPr vert="horz" wrap="square" lIns="0" tIns="45720" rIns="0" bIns="45720" numCol="1" anchor="ctr" anchorCtr="0" compatLnSpc="1">
                <a:prstTxWarp prst="textNoShape">
                  <a:avLst/>
                </a:prstTxWarp>
              </a:bodyPr>
              <a:lstStyle/>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GRU  - 1</a:t>
                </a:r>
                <a:endParaRPr lang="en-US" altLang="en-US" dirty="0">
                  <a:solidFill>
                    <a:prstClr val="black"/>
                  </a:solidFill>
                  <a:latin typeface="Arial" panose="020B0604020202020204" pitchFamily="34" charset="0"/>
                  <a:ea typeface="+mn-ea"/>
                </a:endParaRPr>
              </a:p>
            </p:txBody>
          </p:sp>
          <p:sp>
            <p:nvSpPr>
              <p:cNvPr id="48" name="Text Box 18"/>
              <p:cNvSpPr txBox="1">
                <a:spLocks noChangeArrowheads="1"/>
              </p:cNvSpPr>
              <p:nvPr/>
            </p:nvSpPr>
            <p:spPr bwMode="auto">
              <a:xfrm>
                <a:off x="4935682" y="1482437"/>
                <a:ext cx="457200" cy="1271650"/>
              </a:xfrm>
              <a:prstGeom prst="rect">
                <a:avLst/>
              </a:prstGeom>
              <a:solidFill>
                <a:srgbClr val="FFFFFF"/>
              </a:solidFill>
              <a:ln w="9525">
                <a:solidFill>
                  <a:srgbClr val="000000"/>
                </a:solidFill>
                <a:miter lim="800000"/>
                <a:headEnd/>
                <a:tailEnd/>
              </a:ln>
            </p:spPr>
            <p:txBody>
              <a:bodyPr vert="horz" wrap="square" lIns="0" tIns="45720" rIns="0" bIns="45720" numCol="1" anchor="ctr" anchorCtr="0" compatLnSpc="1">
                <a:prstTxWarp prst="textNoShape">
                  <a:avLst/>
                </a:prstTxWarp>
              </a:bodyPr>
              <a:lstStyle/>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Conv 1D</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8</a:t>
                </a:r>
                <a:endParaRPr lang="en-US" altLang="en-US" dirty="0">
                  <a:solidFill>
                    <a:prstClr val="black"/>
                  </a:solidFill>
                  <a:latin typeface="Arial" panose="020B0604020202020204" pitchFamily="34" charset="0"/>
                  <a:ea typeface="+mn-ea"/>
                </a:endParaRPr>
              </a:p>
            </p:txBody>
          </p:sp>
          <p:sp>
            <p:nvSpPr>
              <p:cNvPr id="49" name="Text Box 17"/>
              <p:cNvSpPr txBox="1">
                <a:spLocks noChangeArrowheads="1"/>
              </p:cNvSpPr>
              <p:nvPr/>
            </p:nvSpPr>
            <p:spPr bwMode="auto">
              <a:xfrm>
                <a:off x="363682" y="1711036"/>
                <a:ext cx="342900" cy="111680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914400" eaLnBrk="0" hangingPunct="0"/>
                <a:r>
                  <a:rPr lang="en-US" altLang="en-US" sz="1200" dirty="0">
                    <a:solidFill>
                      <a:prstClr val="black"/>
                    </a:solidFill>
                    <a:latin typeface="Arial" panose="020B0604020202020204" pitchFamily="34" charset="0"/>
                    <a:ea typeface="Times New Roman" panose="02020603050405020304" pitchFamily="18" charset="0"/>
                  </a:rPr>
                  <a:t>I</a:t>
                </a:r>
              </a:p>
              <a:p>
                <a:pPr defTabSz="914400" eaLnBrk="0" hangingPunct="0"/>
                <a:r>
                  <a:rPr lang="en-US" altLang="en-US" sz="1200" dirty="0">
                    <a:solidFill>
                      <a:prstClr val="black"/>
                    </a:solidFill>
                    <a:latin typeface="Arial" panose="020B0604020202020204" pitchFamily="34" charset="0"/>
                    <a:ea typeface="Times New Roman" panose="02020603050405020304" pitchFamily="18" charset="0"/>
                  </a:rPr>
                  <a:t>NPUT</a:t>
                </a:r>
                <a:endParaRPr lang="en-US" altLang="en-US" dirty="0">
                  <a:solidFill>
                    <a:prstClr val="black"/>
                  </a:solidFill>
                  <a:latin typeface="Arial" panose="020B0604020202020204" pitchFamily="34" charset="0"/>
                  <a:ea typeface="+mn-ea"/>
                </a:endParaRPr>
              </a:p>
            </p:txBody>
          </p:sp>
          <p:sp>
            <p:nvSpPr>
              <p:cNvPr id="50" name="Line 16"/>
              <p:cNvSpPr>
                <a:spLocks noChangeShapeType="1"/>
              </p:cNvSpPr>
              <p:nvPr/>
            </p:nvSpPr>
            <p:spPr bwMode="auto">
              <a:xfrm>
                <a:off x="706582" y="2168236"/>
                <a:ext cx="228600" cy="635"/>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sp>
            <p:nvSpPr>
              <p:cNvPr id="51" name="Line 15"/>
              <p:cNvSpPr>
                <a:spLocks noChangeShapeType="1"/>
              </p:cNvSpPr>
              <p:nvPr/>
            </p:nvSpPr>
            <p:spPr bwMode="auto">
              <a:xfrm>
                <a:off x="1392382" y="2168236"/>
                <a:ext cx="342900" cy="635"/>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sp>
            <p:nvSpPr>
              <p:cNvPr id="52" name="Line 14"/>
              <p:cNvSpPr>
                <a:spLocks noChangeShapeType="1"/>
              </p:cNvSpPr>
              <p:nvPr/>
            </p:nvSpPr>
            <p:spPr bwMode="auto">
              <a:xfrm>
                <a:off x="2992582" y="2168236"/>
                <a:ext cx="342900" cy="635"/>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sp>
            <p:nvSpPr>
              <p:cNvPr id="53" name="Line 13"/>
              <p:cNvSpPr>
                <a:spLocks noChangeShapeType="1"/>
              </p:cNvSpPr>
              <p:nvPr/>
            </p:nvSpPr>
            <p:spPr bwMode="auto">
              <a:xfrm>
                <a:off x="3792682" y="2168236"/>
                <a:ext cx="342900" cy="635"/>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sp>
            <p:nvSpPr>
              <p:cNvPr id="54" name="Line 12"/>
              <p:cNvSpPr>
                <a:spLocks noChangeShapeType="1"/>
              </p:cNvSpPr>
              <p:nvPr/>
            </p:nvSpPr>
            <p:spPr bwMode="auto">
              <a:xfrm>
                <a:off x="5392882" y="2168236"/>
                <a:ext cx="342900" cy="635"/>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sp>
            <p:nvSpPr>
              <p:cNvPr id="55" name="Line 11"/>
              <p:cNvSpPr>
                <a:spLocks noChangeShapeType="1"/>
              </p:cNvSpPr>
              <p:nvPr/>
            </p:nvSpPr>
            <p:spPr bwMode="auto">
              <a:xfrm>
                <a:off x="4592782" y="2168236"/>
                <a:ext cx="342900" cy="635"/>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sp>
            <p:nvSpPr>
              <p:cNvPr id="56" name="Line 10"/>
              <p:cNvSpPr>
                <a:spLocks noChangeShapeType="1"/>
              </p:cNvSpPr>
              <p:nvPr/>
            </p:nvSpPr>
            <p:spPr bwMode="auto">
              <a:xfrm>
                <a:off x="2192482" y="2168236"/>
                <a:ext cx="342900" cy="635"/>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sp>
            <p:nvSpPr>
              <p:cNvPr id="57" name="Text Box 9"/>
              <p:cNvSpPr txBox="1">
                <a:spLocks noChangeArrowheads="1"/>
              </p:cNvSpPr>
              <p:nvPr/>
            </p:nvSpPr>
            <p:spPr bwMode="auto">
              <a:xfrm>
                <a:off x="876244" y="2830544"/>
                <a:ext cx="5715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hangingPunct="0"/>
                <a:r>
                  <a:rPr lang="en-US" altLang="en-US" sz="1000" dirty="0">
                    <a:solidFill>
                      <a:prstClr val="black"/>
                    </a:solidFill>
                    <a:latin typeface="Arial" panose="020B0604020202020204" pitchFamily="34" charset="0"/>
                    <a:ea typeface="Times New Roman" panose="02020603050405020304" pitchFamily="18" charset="0"/>
                  </a:rPr>
                  <a:t>32 Ch</a:t>
                </a:r>
                <a:endParaRPr lang="en-US" altLang="en-US" dirty="0">
                  <a:solidFill>
                    <a:prstClr val="black"/>
                  </a:solidFill>
                  <a:latin typeface="Arial" panose="020B0604020202020204" pitchFamily="34" charset="0"/>
                  <a:ea typeface="+mn-ea"/>
                </a:endParaRPr>
              </a:p>
            </p:txBody>
          </p:sp>
          <p:sp>
            <p:nvSpPr>
              <p:cNvPr id="58" name="Text Box 8"/>
              <p:cNvSpPr txBox="1">
                <a:spLocks noChangeArrowheads="1"/>
              </p:cNvSpPr>
              <p:nvPr/>
            </p:nvSpPr>
            <p:spPr bwMode="auto">
              <a:xfrm>
                <a:off x="1669480" y="2823929"/>
                <a:ext cx="571500" cy="342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hangingPunct="0"/>
                <a:r>
                  <a:rPr lang="en-US" altLang="en-US" sz="1000" dirty="0">
                    <a:solidFill>
                      <a:prstClr val="black"/>
                    </a:solidFill>
                    <a:latin typeface="Arial" panose="020B0604020202020204" pitchFamily="34" charset="0"/>
                    <a:ea typeface="Times New Roman" panose="02020603050405020304" pitchFamily="18" charset="0"/>
                  </a:rPr>
                  <a:t>64 Ch</a:t>
                </a:r>
                <a:endParaRPr lang="en-US" altLang="en-US" dirty="0">
                  <a:solidFill>
                    <a:prstClr val="black"/>
                  </a:solidFill>
                  <a:latin typeface="Arial" panose="020B0604020202020204" pitchFamily="34" charset="0"/>
                  <a:ea typeface="+mn-ea"/>
                </a:endParaRPr>
              </a:p>
            </p:txBody>
          </p:sp>
          <p:sp>
            <p:nvSpPr>
              <p:cNvPr id="59" name="Text Box 7"/>
              <p:cNvSpPr txBox="1">
                <a:spLocks noChangeArrowheads="1"/>
              </p:cNvSpPr>
              <p:nvPr/>
            </p:nvSpPr>
            <p:spPr bwMode="auto">
              <a:xfrm>
                <a:off x="2476444" y="2831102"/>
                <a:ext cx="571500" cy="342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hangingPunct="0"/>
                <a:r>
                  <a:rPr lang="en-US" altLang="en-US" sz="1000" dirty="0">
                    <a:solidFill>
                      <a:prstClr val="black"/>
                    </a:solidFill>
                    <a:latin typeface="Arial" panose="020B0604020202020204" pitchFamily="34" charset="0"/>
                    <a:ea typeface="Times New Roman" panose="02020603050405020304" pitchFamily="18" charset="0"/>
                  </a:rPr>
                  <a:t>96 Ch</a:t>
                </a:r>
                <a:endParaRPr lang="en-US" altLang="en-US" dirty="0">
                  <a:solidFill>
                    <a:prstClr val="black"/>
                  </a:solidFill>
                  <a:latin typeface="Arial" panose="020B0604020202020204" pitchFamily="34" charset="0"/>
                  <a:ea typeface="+mn-ea"/>
                </a:endParaRPr>
              </a:p>
            </p:txBody>
          </p:sp>
          <p:sp>
            <p:nvSpPr>
              <p:cNvPr id="60" name="Text Box 6"/>
              <p:cNvSpPr txBox="1">
                <a:spLocks noChangeArrowheads="1"/>
              </p:cNvSpPr>
              <p:nvPr/>
            </p:nvSpPr>
            <p:spPr bwMode="auto">
              <a:xfrm>
                <a:off x="3117439" y="2709310"/>
                <a:ext cx="925735"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defTabSz="914400" eaLnBrk="0" hangingPunct="0"/>
                <a:r>
                  <a:rPr lang="en-US" altLang="en-US" sz="1000" dirty="0">
                    <a:solidFill>
                      <a:prstClr val="black"/>
                    </a:solidFill>
                    <a:latin typeface="Arial" panose="020B0604020202020204" pitchFamily="34" charset="0"/>
                    <a:ea typeface="Times New Roman" panose="02020603050405020304" pitchFamily="18" charset="0"/>
                  </a:rPr>
                  <a:t>256 Hidden Units</a:t>
                </a:r>
                <a:endParaRPr lang="en-US" altLang="en-US" dirty="0">
                  <a:solidFill>
                    <a:prstClr val="black"/>
                  </a:solidFill>
                  <a:latin typeface="Arial" panose="020B0604020202020204" pitchFamily="34" charset="0"/>
                  <a:ea typeface="+mn-ea"/>
                </a:endParaRPr>
              </a:p>
            </p:txBody>
          </p:sp>
          <p:sp>
            <p:nvSpPr>
              <p:cNvPr id="61" name="Text Box 5"/>
              <p:cNvSpPr txBox="1">
                <a:spLocks noChangeArrowheads="1"/>
              </p:cNvSpPr>
              <p:nvPr/>
            </p:nvSpPr>
            <p:spPr bwMode="auto">
              <a:xfrm>
                <a:off x="3906863" y="2723975"/>
                <a:ext cx="941426" cy="570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defTabSz="914400" eaLnBrk="0" hangingPunct="0"/>
                <a:r>
                  <a:rPr lang="en-US" altLang="en-US" sz="1000" dirty="0">
                    <a:solidFill>
                      <a:prstClr val="black"/>
                    </a:solidFill>
                    <a:latin typeface="Arial" panose="020B0604020202020204" pitchFamily="34" charset="0"/>
                    <a:ea typeface="Times New Roman" panose="02020603050405020304" pitchFamily="18" charset="0"/>
                  </a:rPr>
                  <a:t>256 Cell Dim</a:t>
                </a:r>
                <a:endParaRPr lang="en-US" altLang="en-US" dirty="0">
                  <a:solidFill>
                    <a:prstClr val="black"/>
                  </a:solidFill>
                  <a:latin typeface="Arial" panose="020B0604020202020204" pitchFamily="34" charset="0"/>
                  <a:ea typeface="+mn-ea"/>
                </a:endParaRPr>
              </a:p>
            </p:txBody>
          </p:sp>
          <p:sp>
            <p:nvSpPr>
              <p:cNvPr id="62" name="Oval 4"/>
              <p:cNvSpPr>
                <a:spLocks noChangeArrowheads="1"/>
              </p:cNvSpPr>
              <p:nvPr/>
            </p:nvSpPr>
            <p:spPr bwMode="auto">
              <a:xfrm>
                <a:off x="5735782" y="1482436"/>
                <a:ext cx="457200" cy="1372235"/>
              </a:xfrm>
              <a:prstGeom prst="ellipse">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CTC</a:t>
                </a:r>
                <a:endParaRPr lang="en-US" altLang="en-US" dirty="0">
                  <a:solidFill>
                    <a:prstClr val="black"/>
                  </a:solidFill>
                  <a:latin typeface="Arial" panose="020B0604020202020204" pitchFamily="34" charset="0"/>
                  <a:ea typeface="+mn-ea"/>
                </a:endParaRPr>
              </a:p>
            </p:txBody>
          </p:sp>
          <p:sp>
            <p:nvSpPr>
              <p:cNvPr id="63" name="Line 3"/>
              <p:cNvSpPr>
                <a:spLocks noChangeShapeType="1"/>
              </p:cNvSpPr>
              <p:nvPr/>
            </p:nvSpPr>
            <p:spPr bwMode="auto">
              <a:xfrm>
                <a:off x="6192982" y="2168236"/>
                <a:ext cx="228600" cy="635"/>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sp>
            <p:nvSpPr>
              <p:cNvPr id="64" name="Text Box 2"/>
              <p:cNvSpPr txBox="1">
                <a:spLocks noChangeArrowheads="1"/>
              </p:cNvSpPr>
              <p:nvPr/>
            </p:nvSpPr>
            <p:spPr bwMode="auto">
              <a:xfrm>
                <a:off x="6421582" y="1596736"/>
                <a:ext cx="342900" cy="11430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hangingPunct="0"/>
                <a:r>
                  <a:rPr lang="hi-IN" altLang="en-US" sz="1200">
                    <a:solidFill>
                      <a:srgbClr val="545454"/>
                    </a:solidFill>
                    <a:latin typeface="Nirmala UI" panose="020B0502040204020203" pitchFamily="34" charset="0"/>
                    <a:ea typeface="Times New Roman" panose="02020603050405020304" pitchFamily="18" charset="0"/>
                    <a:cs typeface="Nirmala UI" panose="020B0502040204020203" pitchFamily="34" charset="0"/>
                  </a:rPr>
                  <a:t>देवनागरी</a:t>
                </a:r>
                <a:endParaRPr lang="en-US" altLang="en-US" dirty="0">
                  <a:solidFill>
                    <a:prstClr val="black"/>
                  </a:solidFill>
                  <a:latin typeface="Arial" panose="020B0604020202020204" pitchFamily="34" charset="0"/>
                  <a:ea typeface="+mn-ea"/>
                </a:endParaRPr>
              </a:p>
            </p:txBody>
          </p:sp>
        </p:grpSp>
        <p:sp>
          <p:nvSpPr>
            <p:cNvPr id="156" name="Left Arrow 155"/>
            <p:cNvSpPr/>
            <p:nvPr/>
          </p:nvSpPr>
          <p:spPr>
            <a:xfrm>
              <a:off x="6846084" y="1691706"/>
              <a:ext cx="2526516" cy="822894"/>
            </a:xfrm>
            <a:prstGeom prst="lef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Deep Speech (Small)</a:t>
              </a:r>
            </a:p>
          </p:txBody>
        </p:sp>
        <p:sp>
          <p:nvSpPr>
            <p:cNvPr id="312" name="Left Arrow 311"/>
            <p:cNvSpPr/>
            <p:nvPr/>
          </p:nvSpPr>
          <p:spPr>
            <a:xfrm>
              <a:off x="7804027" y="5000963"/>
              <a:ext cx="2526516" cy="822894"/>
            </a:xfrm>
            <a:prstGeom prst="lef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Listen-Attend-Spell</a:t>
              </a:r>
            </a:p>
          </p:txBody>
        </p:sp>
      </p:grpSp>
      <p:sp>
        <p:nvSpPr>
          <p:cNvPr id="158" name="Text Box 23"/>
          <p:cNvSpPr txBox="1">
            <a:spLocks noChangeArrowheads="1"/>
          </p:cNvSpPr>
          <p:nvPr/>
        </p:nvSpPr>
        <p:spPr bwMode="auto">
          <a:xfrm>
            <a:off x="3981225" y="2503891"/>
            <a:ext cx="422929" cy="1192456"/>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vert="horz" wrap="square" lIns="0" tIns="45720" rIns="0" bIns="45720" numCol="1" anchor="t" anchorCtr="0" compatLnSpc="1">
            <a:prstTxWarp prst="textNoShape">
              <a:avLst/>
            </a:prstTxWarp>
          </a:bodyPr>
          <a:lstStyle/>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Conv  2D </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 </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11 </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X</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41</a:t>
            </a:r>
            <a:endParaRPr lang="en-US" altLang="en-US" dirty="0">
              <a:solidFill>
                <a:prstClr val="black"/>
              </a:solidFill>
              <a:latin typeface="Arial" panose="020B0604020202020204" pitchFamily="34" charset="0"/>
              <a:ea typeface="+mn-ea"/>
            </a:endParaRPr>
          </a:p>
        </p:txBody>
      </p:sp>
      <p:sp>
        <p:nvSpPr>
          <p:cNvPr id="159" name="Text Box 22"/>
          <p:cNvSpPr txBox="1">
            <a:spLocks noChangeArrowheads="1"/>
          </p:cNvSpPr>
          <p:nvPr/>
        </p:nvSpPr>
        <p:spPr bwMode="auto">
          <a:xfrm>
            <a:off x="4721351" y="2503891"/>
            <a:ext cx="422929" cy="1182159"/>
          </a:xfrm>
          <a:prstGeom prst="rect">
            <a:avLst/>
          </a:prstGeom>
          <a:solidFill>
            <a:srgbClr val="FFFFFF"/>
          </a:solidFill>
          <a:ln w="9525">
            <a:solidFill>
              <a:srgbClr val="000000"/>
            </a:solidFill>
            <a:miter lim="800000"/>
            <a:headEnd/>
            <a:tailEnd/>
          </a:ln>
        </p:spPr>
        <p:txBody>
          <a:bodyPr vert="horz" wrap="square" lIns="0" tIns="45720" rIns="0" bIns="45720" numCol="1" anchor="t" anchorCtr="0" compatLnSpc="1">
            <a:prstTxWarp prst="textNoShape">
              <a:avLst/>
            </a:prstTxWarp>
          </a:bodyPr>
          <a:lstStyle/>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Conv 2D </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11</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X</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21</a:t>
            </a:r>
            <a:endParaRPr lang="en-US" altLang="en-US" dirty="0">
              <a:solidFill>
                <a:prstClr val="black"/>
              </a:solidFill>
              <a:latin typeface="Arial" panose="020B0604020202020204" pitchFamily="34" charset="0"/>
              <a:ea typeface="+mn-ea"/>
            </a:endParaRPr>
          </a:p>
        </p:txBody>
      </p:sp>
      <p:sp>
        <p:nvSpPr>
          <p:cNvPr id="160" name="Text Box 21"/>
          <p:cNvSpPr txBox="1">
            <a:spLocks noChangeArrowheads="1"/>
          </p:cNvSpPr>
          <p:nvPr/>
        </p:nvSpPr>
        <p:spPr bwMode="auto">
          <a:xfrm>
            <a:off x="5461476" y="2503890"/>
            <a:ext cx="422929" cy="1171864"/>
          </a:xfrm>
          <a:prstGeom prst="rect">
            <a:avLst/>
          </a:prstGeom>
          <a:solidFill>
            <a:srgbClr val="FFFFFF"/>
          </a:solidFill>
          <a:ln w="9525">
            <a:solidFill>
              <a:srgbClr val="000000"/>
            </a:solidFill>
            <a:miter lim="800000"/>
            <a:headEnd/>
            <a:tailEnd/>
          </a:ln>
        </p:spPr>
        <p:txBody>
          <a:bodyPr vert="horz" wrap="square" lIns="0" tIns="45720" rIns="0" bIns="45720" numCol="1" anchor="t" anchorCtr="0" compatLnSpc="1">
            <a:prstTxWarp prst="textNoShape">
              <a:avLst/>
            </a:prstTxWarp>
          </a:bodyPr>
          <a:lstStyle/>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Conv 2D</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11</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X</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21</a:t>
            </a:r>
            <a:endParaRPr lang="en-US" altLang="en-US" dirty="0">
              <a:solidFill>
                <a:prstClr val="black"/>
              </a:solidFill>
              <a:latin typeface="Arial" panose="020B0604020202020204" pitchFamily="34" charset="0"/>
              <a:ea typeface="+mn-ea"/>
            </a:endParaRPr>
          </a:p>
        </p:txBody>
      </p:sp>
      <p:sp>
        <p:nvSpPr>
          <p:cNvPr id="161" name="Text Box 20"/>
          <p:cNvSpPr txBox="1">
            <a:spLocks noChangeArrowheads="1"/>
          </p:cNvSpPr>
          <p:nvPr/>
        </p:nvSpPr>
        <p:spPr bwMode="auto">
          <a:xfrm>
            <a:off x="8424102" y="2503890"/>
            <a:ext cx="422929" cy="1096722"/>
          </a:xfrm>
          <a:prstGeom prst="rect">
            <a:avLst/>
          </a:prstGeom>
          <a:solidFill>
            <a:srgbClr val="FFFFFF"/>
          </a:solidFill>
          <a:ln w="9525">
            <a:solidFill>
              <a:srgbClr val="000000"/>
            </a:solidFill>
            <a:miter lim="800000"/>
            <a:headEnd/>
            <a:tailEnd/>
          </a:ln>
        </p:spPr>
        <p:txBody>
          <a:bodyPr vert="horz" wrap="square" lIns="0" tIns="45720" rIns="0" bIns="45720" numCol="1" anchor="ctr" anchorCtr="0" compatLnSpc="1">
            <a:prstTxWarp prst="textNoShape">
              <a:avLst/>
            </a:prstTxWarp>
          </a:bodyPr>
          <a:lstStyle/>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Conv 1D</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a:t>
            </a:r>
          </a:p>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8</a:t>
            </a:r>
            <a:endParaRPr lang="en-US" altLang="en-US" sz="1200" dirty="0">
              <a:solidFill>
                <a:prstClr val="black"/>
              </a:solidFill>
              <a:latin typeface="Arial" panose="020B0604020202020204" pitchFamily="34" charset="0"/>
            </a:endParaRPr>
          </a:p>
        </p:txBody>
      </p:sp>
      <p:sp>
        <p:nvSpPr>
          <p:cNvPr id="162" name="Text Box 19"/>
          <p:cNvSpPr txBox="1">
            <a:spLocks noChangeArrowheads="1"/>
          </p:cNvSpPr>
          <p:nvPr/>
        </p:nvSpPr>
        <p:spPr bwMode="auto">
          <a:xfrm>
            <a:off x="9164227" y="2503891"/>
            <a:ext cx="422929" cy="1106358"/>
          </a:xfrm>
          <a:prstGeom prst="rect">
            <a:avLst/>
          </a:prstGeom>
          <a:solidFill>
            <a:srgbClr val="FFFFFF"/>
          </a:solidFill>
          <a:ln w="9525">
            <a:solidFill>
              <a:srgbClr val="000000"/>
            </a:solidFill>
            <a:miter lim="800000"/>
            <a:headEnd/>
            <a:tailEnd/>
          </a:ln>
        </p:spPr>
        <p:txBody>
          <a:bodyPr vert="horz" wrap="square" lIns="0" tIns="45720" rIns="0" bIns="45720" numCol="1" anchor="ctr" anchorCtr="0" compatLnSpc="1">
            <a:prstTxWarp prst="textNoShape">
              <a:avLst/>
            </a:prstTxWarp>
          </a:bodyPr>
          <a:lstStyle/>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FC-1</a:t>
            </a:r>
            <a:endParaRPr lang="en-US" altLang="en-US" sz="1200" dirty="0">
              <a:solidFill>
                <a:prstClr val="black"/>
              </a:solidFill>
              <a:latin typeface="Arial" panose="020B0604020202020204" pitchFamily="34" charset="0"/>
            </a:endParaRPr>
          </a:p>
        </p:txBody>
      </p:sp>
      <p:sp>
        <p:nvSpPr>
          <p:cNvPr id="164" name="Text Box 17"/>
          <p:cNvSpPr txBox="1">
            <a:spLocks noChangeArrowheads="1"/>
          </p:cNvSpPr>
          <p:nvPr/>
        </p:nvSpPr>
        <p:spPr bwMode="auto">
          <a:xfrm>
            <a:off x="3452564" y="2706240"/>
            <a:ext cx="317197" cy="98856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914400" eaLnBrk="0" hangingPunct="0"/>
            <a:r>
              <a:rPr lang="en-US" altLang="en-US" sz="1200" dirty="0">
                <a:solidFill>
                  <a:prstClr val="black"/>
                </a:solidFill>
                <a:latin typeface="Arial" panose="020B0604020202020204" pitchFamily="34" charset="0"/>
                <a:ea typeface="Times New Roman" panose="02020603050405020304" pitchFamily="18" charset="0"/>
              </a:rPr>
              <a:t>I</a:t>
            </a:r>
          </a:p>
          <a:p>
            <a:pPr defTabSz="914400" eaLnBrk="0" hangingPunct="0"/>
            <a:r>
              <a:rPr lang="en-US" altLang="en-US" sz="1200" dirty="0">
                <a:solidFill>
                  <a:prstClr val="black"/>
                </a:solidFill>
                <a:latin typeface="Arial" panose="020B0604020202020204" pitchFamily="34" charset="0"/>
                <a:ea typeface="Times New Roman" panose="02020603050405020304" pitchFamily="18" charset="0"/>
              </a:rPr>
              <a:t>NPUT</a:t>
            </a:r>
            <a:endParaRPr lang="en-US" altLang="en-US" dirty="0">
              <a:solidFill>
                <a:prstClr val="black"/>
              </a:solidFill>
              <a:latin typeface="Arial" panose="020B0604020202020204" pitchFamily="34" charset="0"/>
              <a:ea typeface="+mn-ea"/>
            </a:endParaRPr>
          </a:p>
        </p:txBody>
      </p:sp>
      <p:sp>
        <p:nvSpPr>
          <p:cNvPr id="165" name="Line 16"/>
          <p:cNvSpPr>
            <a:spLocks noChangeShapeType="1"/>
          </p:cNvSpPr>
          <p:nvPr/>
        </p:nvSpPr>
        <p:spPr bwMode="auto">
          <a:xfrm>
            <a:off x="3769761" y="3110941"/>
            <a:ext cx="211464"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sp>
        <p:nvSpPr>
          <p:cNvPr id="166" name="Line 15"/>
          <p:cNvSpPr>
            <a:spLocks noChangeShapeType="1"/>
          </p:cNvSpPr>
          <p:nvPr/>
        </p:nvSpPr>
        <p:spPr bwMode="auto">
          <a:xfrm>
            <a:off x="4404154" y="3110941"/>
            <a:ext cx="317197"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sp>
        <p:nvSpPr>
          <p:cNvPr id="167" name="Line 14"/>
          <p:cNvSpPr>
            <a:spLocks noChangeShapeType="1"/>
          </p:cNvSpPr>
          <p:nvPr/>
        </p:nvSpPr>
        <p:spPr bwMode="auto">
          <a:xfrm>
            <a:off x="8094379" y="3110941"/>
            <a:ext cx="317197"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sp>
        <p:nvSpPr>
          <p:cNvPr id="168" name="Line 13"/>
          <p:cNvSpPr>
            <a:spLocks noChangeShapeType="1"/>
          </p:cNvSpPr>
          <p:nvPr/>
        </p:nvSpPr>
        <p:spPr bwMode="auto">
          <a:xfrm>
            <a:off x="8847030" y="3110941"/>
            <a:ext cx="317197"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sp>
        <p:nvSpPr>
          <p:cNvPr id="169" name="Line 12"/>
          <p:cNvSpPr>
            <a:spLocks noChangeShapeType="1"/>
          </p:cNvSpPr>
          <p:nvPr/>
        </p:nvSpPr>
        <p:spPr bwMode="auto">
          <a:xfrm>
            <a:off x="9613299" y="3110941"/>
            <a:ext cx="317197"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sp>
        <p:nvSpPr>
          <p:cNvPr id="171" name="Line 10"/>
          <p:cNvSpPr>
            <a:spLocks noChangeShapeType="1"/>
          </p:cNvSpPr>
          <p:nvPr/>
        </p:nvSpPr>
        <p:spPr bwMode="auto">
          <a:xfrm>
            <a:off x="5144279" y="3110941"/>
            <a:ext cx="317197"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sp>
        <p:nvSpPr>
          <p:cNvPr id="172" name="Text Box 9"/>
          <p:cNvSpPr txBox="1">
            <a:spLocks noChangeArrowheads="1"/>
          </p:cNvSpPr>
          <p:nvPr/>
        </p:nvSpPr>
        <p:spPr bwMode="auto">
          <a:xfrm>
            <a:off x="3926705" y="3697198"/>
            <a:ext cx="528661" cy="202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hangingPunct="0"/>
            <a:r>
              <a:rPr lang="en-US" altLang="en-US" sz="1000" dirty="0">
                <a:solidFill>
                  <a:prstClr val="black"/>
                </a:solidFill>
                <a:latin typeface="Arial" panose="020B0604020202020204" pitchFamily="34" charset="0"/>
                <a:ea typeface="Times New Roman" panose="02020603050405020304" pitchFamily="18" charset="0"/>
              </a:rPr>
              <a:t>32 Ch</a:t>
            </a:r>
            <a:endParaRPr lang="en-US" altLang="en-US" dirty="0">
              <a:solidFill>
                <a:prstClr val="black"/>
              </a:solidFill>
              <a:latin typeface="Arial" panose="020B0604020202020204" pitchFamily="34" charset="0"/>
              <a:ea typeface="+mn-ea"/>
            </a:endParaRPr>
          </a:p>
        </p:txBody>
      </p:sp>
      <p:sp>
        <p:nvSpPr>
          <p:cNvPr id="173" name="Text Box 8"/>
          <p:cNvSpPr txBox="1">
            <a:spLocks noChangeArrowheads="1"/>
          </p:cNvSpPr>
          <p:nvPr/>
        </p:nvSpPr>
        <p:spPr bwMode="auto">
          <a:xfrm>
            <a:off x="4660481" y="3691343"/>
            <a:ext cx="528661" cy="302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hangingPunct="0"/>
            <a:r>
              <a:rPr lang="en-US" altLang="en-US" sz="1000" dirty="0">
                <a:solidFill>
                  <a:prstClr val="black"/>
                </a:solidFill>
                <a:latin typeface="Arial" panose="020B0604020202020204" pitchFamily="34" charset="0"/>
                <a:ea typeface="Times New Roman" panose="02020603050405020304" pitchFamily="18" charset="0"/>
              </a:rPr>
              <a:t>64 Ch</a:t>
            </a:r>
            <a:endParaRPr lang="en-US" altLang="en-US" dirty="0">
              <a:solidFill>
                <a:prstClr val="black"/>
              </a:solidFill>
              <a:latin typeface="Arial" panose="020B0604020202020204" pitchFamily="34" charset="0"/>
              <a:ea typeface="+mn-ea"/>
            </a:endParaRPr>
          </a:p>
        </p:txBody>
      </p:sp>
      <p:sp>
        <p:nvSpPr>
          <p:cNvPr id="174" name="Text Box 7"/>
          <p:cNvSpPr txBox="1">
            <a:spLocks noChangeArrowheads="1"/>
          </p:cNvSpPr>
          <p:nvPr/>
        </p:nvSpPr>
        <p:spPr bwMode="auto">
          <a:xfrm>
            <a:off x="5406956" y="3697692"/>
            <a:ext cx="528661" cy="302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hangingPunct="0"/>
            <a:r>
              <a:rPr lang="en-US" altLang="en-US" sz="1000" dirty="0">
                <a:solidFill>
                  <a:prstClr val="black"/>
                </a:solidFill>
                <a:latin typeface="Arial" panose="020B0604020202020204" pitchFamily="34" charset="0"/>
                <a:ea typeface="Times New Roman" panose="02020603050405020304" pitchFamily="18" charset="0"/>
              </a:rPr>
              <a:t>96 Ch</a:t>
            </a:r>
            <a:endParaRPr lang="en-US" altLang="en-US" dirty="0">
              <a:solidFill>
                <a:prstClr val="black"/>
              </a:solidFill>
              <a:latin typeface="Arial" panose="020B0604020202020204" pitchFamily="34" charset="0"/>
              <a:ea typeface="+mn-ea"/>
            </a:endParaRPr>
          </a:p>
        </p:txBody>
      </p:sp>
      <p:sp>
        <p:nvSpPr>
          <p:cNvPr id="176" name="Text Box 5"/>
          <p:cNvSpPr txBox="1">
            <a:spLocks noChangeArrowheads="1"/>
          </p:cNvSpPr>
          <p:nvPr/>
        </p:nvSpPr>
        <p:spPr bwMode="auto">
          <a:xfrm>
            <a:off x="8922172" y="3602866"/>
            <a:ext cx="966289" cy="5053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defTabSz="914400" eaLnBrk="0" hangingPunct="0"/>
            <a:r>
              <a:rPr lang="en-US" altLang="en-US" sz="1000" dirty="0">
                <a:solidFill>
                  <a:prstClr val="black"/>
                </a:solidFill>
                <a:latin typeface="Arial" panose="020B0604020202020204" pitchFamily="34" charset="0"/>
                <a:ea typeface="Times New Roman" panose="02020603050405020304" pitchFamily="18" charset="0"/>
              </a:rPr>
              <a:t>2048 Hidden Dims</a:t>
            </a:r>
          </a:p>
        </p:txBody>
      </p:sp>
      <p:sp>
        <p:nvSpPr>
          <p:cNvPr id="177" name="Oval 4"/>
          <p:cNvSpPr>
            <a:spLocks noChangeArrowheads="1"/>
          </p:cNvSpPr>
          <p:nvPr/>
        </p:nvSpPr>
        <p:spPr bwMode="auto">
          <a:xfrm>
            <a:off x="9930496" y="2503890"/>
            <a:ext cx="422929" cy="1214665"/>
          </a:xfrm>
          <a:prstGeom prst="ellipse">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CTC</a:t>
            </a:r>
            <a:endParaRPr lang="en-US" altLang="en-US" dirty="0">
              <a:solidFill>
                <a:prstClr val="black"/>
              </a:solidFill>
              <a:latin typeface="Arial" panose="020B0604020202020204" pitchFamily="34" charset="0"/>
              <a:ea typeface="+mn-ea"/>
            </a:endParaRPr>
          </a:p>
        </p:txBody>
      </p:sp>
      <p:sp>
        <p:nvSpPr>
          <p:cNvPr id="178" name="Line 3"/>
          <p:cNvSpPr>
            <a:spLocks noChangeShapeType="1"/>
          </p:cNvSpPr>
          <p:nvPr/>
        </p:nvSpPr>
        <p:spPr bwMode="auto">
          <a:xfrm>
            <a:off x="10353425" y="3110941"/>
            <a:ext cx="211464"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sp>
        <p:nvSpPr>
          <p:cNvPr id="179" name="Text Box 2"/>
          <p:cNvSpPr txBox="1">
            <a:spLocks noChangeArrowheads="1"/>
          </p:cNvSpPr>
          <p:nvPr/>
        </p:nvSpPr>
        <p:spPr bwMode="auto">
          <a:xfrm>
            <a:off x="10564889" y="2605065"/>
            <a:ext cx="317197" cy="101175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hangingPunct="0"/>
            <a:r>
              <a:rPr lang="hi-IN" altLang="en-US" sz="1200">
                <a:solidFill>
                  <a:srgbClr val="545454"/>
                </a:solidFill>
                <a:latin typeface="Nirmala UI" panose="020B0502040204020203" pitchFamily="34" charset="0"/>
                <a:ea typeface="Times New Roman" panose="02020603050405020304" pitchFamily="18" charset="0"/>
                <a:cs typeface="Nirmala UI" panose="020B0502040204020203" pitchFamily="34" charset="0"/>
              </a:rPr>
              <a:t>देवनागरी</a:t>
            </a:r>
            <a:endParaRPr lang="en-US" altLang="en-US" dirty="0">
              <a:solidFill>
                <a:prstClr val="black"/>
              </a:solidFill>
              <a:latin typeface="Arial" panose="020B0604020202020204" pitchFamily="34" charset="0"/>
              <a:ea typeface="+mn-ea"/>
            </a:endParaRPr>
          </a:p>
        </p:txBody>
      </p:sp>
      <p:sp>
        <p:nvSpPr>
          <p:cNvPr id="180" name="Text Box 21"/>
          <p:cNvSpPr txBox="1">
            <a:spLocks noChangeArrowheads="1"/>
          </p:cNvSpPr>
          <p:nvPr/>
        </p:nvSpPr>
        <p:spPr bwMode="auto">
          <a:xfrm>
            <a:off x="6210776" y="2503890"/>
            <a:ext cx="422929" cy="1095664"/>
          </a:xfrm>
          <a:prstGeom prst="rect">
            <a:avLst/>
          </a:prstGeom>
          <a:solidFill>
            <a:srgbClr val="FFFFFF"/>
          </a:solidFill>
          <a:ln w="9525">
            <a:solidFill>
              <a:srgbClr val="000000"/>
            </a:solidFill>
            <a:miter lim="800000"/>
            <a:headEnd/>
            <a:tailEnd/>
          </a:ln>
        </p:spPr>
        <p:txBody>
          <a:bodyPr vert="horz" wrap="square" lIns="0" tIns="45720" rIns="0" bIns="45720" numCol="1" anchor="ctr" anchorCtr="0" compatLnSpc="1">
            <a:prstTxWarp prst="textNoShape">
              <a:avLst/>
            </a:prstTxWarp>
          </a:bodyPr>
          <a:lstStyle/>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GRU  - 1</a:t>
            </a:r>
            <a:endParaRPr lang="en-US" altLang="en-US" sz="1200" dirty="0">
              <a:solidFill>
                <a:prstClr val="black"/>
              </a:solidFill>
              <a:latin typeface="Arial" panose="020B0604020202020204" pitchFamily="34" charset="0"/>
            </a:endParaRPr>
          </a:p>
        </p:txBody>
      </p:sp>
      <p:sp>
        <p:nvSpPr>
          <p:cNvPr id="181" name="Line 10"/>
          <p:cNvSpPr>
            <a:spLocks noChangeShapeType="1"/>
          </p:cNvSpPr>
          <p:nvPr/>
        </p:nvSpPr>
        <p:spPr bwMode="auto">
          <a:xfrm>
            <a:off x="5893579" y="3110941"/>
            <a:ext cx="317197"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sp>
        <p:nvSpPr>
          <p:cNvPr id="183" name="Text Box 21"/>
          <p:cNvSpPr txBox="1">
            <a:spLocks noChangeArrowheads="1"/>
          </p:cNvSpPr>
          <p:nvPr/>
        </p:nvSpPr>
        <p:spPr bwMode="auto">
          <a:xfrm>
            <a:off x="6960076" y="2503890"/>
            <a:ext cx="422929" cy="1103284"/>
          </a:xfrm>
          <a:prstGeom prst="rect">
            <a:avLst/>
          </a:prstGeom>
          <a:solidFill>
            <a:srgbClr val="FFFFFF"/>
          </a:solidFill>
          <a:ln w="9525">
            <a:solidFill>
              <a:srgbClr val="000000"/>
            </a:solidFill>
            <a:miter lim="800000"/>
            <a:headEnd/>
            <a:tailEnd/>
          </a:ln>
        </p:spPr>
        <p:txBody>
          <a:bodyPr vert="horz" wrap="square" lIns="0" tIns="45720" rIns="0" bIns="45720" numCol="1" anchor="ctr" anchorCtr="0" compatLnSpc="1">
            <a:prstTxWarp prst="textNoShape">
              <a:avLst/>
            </a:prstTxWarp>
          </a:bodyPr>
          <a:lstStyle/>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GRU  - 2</a:t>
            </a:r>
            <a:endParaRPr lang="en-US" altLang="en-US" sz="1200" dirty="0">
              <a:solidFill>
                <a:prstClr val="black"/>
              </a:solidFill>
              <a:latin typeface="Arial" panose="020B0604020202020204" pitchFamily="34" charset="0"/>
            </a:endParaRPr>
          </a:p>
        </p:txBody>
      </p:sp>
      <p:sp>
        <p:nvSpPr>
          <p:cNvPr id="184" name="Line 10"/>
          <p:cNvSpPr>
            <a:spLocks noChangeShapeType="1"/>
          </p:cNvSpPr>
          <p:nvPr/>
        </p:nvSpPr>
        <p:spPr bwMode="auto">
          <a:xfrm>
            <a:off x="6642879" y="3110941"/>
            <a:ext cx="317197"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sp>
        <p:nvSpPr>
          <p:cNvPr id="189" name="Text Box 20"/>
          <p:cNvSpPr txBox="1">
            <a:spLocks noChangeArrowheads="1"/>
          </p:cNvSpPr>
          <p:nvPr/>
        </p:nvSpPr>
        <p:spPr bwMode="auto">
          <a:xfrm>
            <a:off x="7700202" y="2503890"/>
            <a:ext cx="422929" cy="1096722"/>
          </a:xfrm>
          <a:prstGeom prst="rect">
            <a:avLst/>
          </a:prstGeom>
          <a:solidFill>
            <a:srgbClr val="FFFFFF"/>
          </a:solidFill>
          <a:ln w="9525">
            <a:solidFill>
              <a:srgbClr val="000000"/>
            </a:solidFill>
            <a:miter lim="800000"/>
            <a:headEnd/>
            <a:tailEnd/>
          </a:ln>
        </p:spPr>
        <p:txBody>
          <a:bodyPr vert="horz" wrap="square" lIns="0" tIns="45720" rIns="0" bIns="45720" numCol="1" anchor="ctr" anchorCtr="0" compatLnSpc="1">
            <a:prstTxWarp prst="textNoShape">
              <a:avLst/>
            </a:prstTxWarp>
          </a:bodyPr>
          <a:lstStyle/>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GRU  - 3</a:t>
            </a:r>
            <a:endParaRPr lang="en-US" altLang="en-US" sz="1200" dirty="0">
              <a:solidFill>
                <a:prstClr val="black"/>
              </a:solidFill>
              <a:latin typeface="Arial" panose="020B0604020202020204" pitchFamily="34" charset="0"/>
            </a:endParaRPr>
          </a:p>
        </p:txBody>
      </p:sp>
      <p:sp>
        <p:nvSpPr>
          <p:cNvPr id="190" name="Line 14"/>
          <p:cNvSpPr>
            <a:spLocks noChangeShapeType="1"/>
          </p:cNvSpPr>
          <p:nvPr/>
        </p:nvSpPr>
        <p:spPr bwMode="auto">
          <a:xfrm>
            <a:off x="7383005" y="3110941"/>
            <a:ext cx="317197"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sp>
        <p:nvSpPr>
          <p:cNvPr id="192" name="Text Box 5"/>
          <p:cNvSpPr txBox="1">
            <a:spLocks noChangeArrowheads="1"/>
          </p:cNvSpPr>
          <p:nvPr/>
        </p:nvSpPr>
        <p:spPr bwMode="auto">
          <a:xfrm>
            <a:off x="5996093" y="3602866"/>
            <a:ext cx="870858" cy="5053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defTabSz="914400" eaLnBrk="0" hangingPunct="0"/>
            <a:r>
              <a:rPr lang="en-US" altLang="en-US" sz="1000" dirty="0">
                <a:solidFill>
                  <a:prstClr val="black"/>
                </a:solidFill>
                <a:latin typeface="Arial" panose="020B0604020202020204" pitchFamily="34" charset="0"/>
                <a:ea typeface="Times New Roman" panose="02020603050405020304" pitchFamily="18" charset="0"/>
              </a:rPr>
              <a:t>1024 Cell Dim</a:t>
            </a:r>
            <a:endParaRPr lang="en-US" altLang="en-US" dirty="0">
              <a:solidFill>
                <a:prstClr val="black"/>
              </a:solidFill>
              <a:latin typeface="Arial" panose="020B0604020202020204" pitchFamily="34" charset="0"/>
              <a:ea typeface="+mn-ea"/>
            </a:endParaRPr>
          </a:p>
        </p:txBody>
      </p:sp>
      <p:sp>
        <p:nvSpPr>
          <p:cNvPr id="193" name="Text Box 5"/>
          <p:cNvSpPr txBox="1">
            <a:spLocks noChangeArrowheads="1"/>
          </p:cNvSpPr>
          <p:nvPr/>
        </p:nvSpPr>
        <p:spPr bwMode="auto">
          <a:xfrm>
            <a:off x="6758093" y="3602866"/>
            <a:ext cx="870858" cy="5053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defTabSz="914400" eaLnBrk="0" hangingPunct="0"/>
            <a:r>
              <a:rPr lang="en-US" altLang="en-US" sz="1000" dirty="0">
                <a:solidFill>
                  <a:prstClr val="black"/>
                </a:solidFill>
                <a:latin typeface="Arial" panose="020B0604020202020204" pitchFamily="34" charset="0"/>
                <a:ea typeface="Times New Roman" panose="02020603050405020304" pitchFamily="18" charset="0"/>
              </a:rPr>
              <a:t>1024 Cell Dim</a:t>
            </a:r>
            <a:endParaRPr lang="en-US" altLang="en-US" dirty="0">
              <a:solidFill>
                <a:prstClr val="black"/>
              </a:solidFill>
              <a:latin typeface="Arial" panose="020B0604020202020204" pitchFamily="34" charset="0"/>
              <a:ea typeface="+mn-ea"/>
            </a:endParaRPr>
          </a:p>
        </p:txBody>
      </p:sp>
      <p:sp>
        <p:nvSpPr>
          <p:cNvPr id="194" name="Text Box 5"/>
          <p:cNvSpPr txBox="1">
            <a:spLocks noChangeArrowheads="1"/>
          </p:cNvSpPr>
          <p:nvPr/>
        </p:nvSpPr>
        <p:spPr bwMode="auto">
          <a:xfrm>
            <a:off x="7474373" y="3602866"/>
            <a:ext cx="870858" cy="5053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defTabSz="914400" eaLnBrk="0" hangingPunct="0"/>
            <a:r>
              <a:rPr lang="en-US" altLang="en-US" sz="1000" dirty="0">
                <a:solidFill>
                  <a:prstClr val="black"/>
                </a:solidFill>
                <a:latin typeface="Arial" panose="020B0604020202020204" pitchFamily="34" charset="0"/>
                <a:ea typeface="Times New Roman" panose="02020603050405020304" pitchFamily="18" charset="0"/>
              </a:rPr>
              <a:t>1024 Cell Dim</a:t>
            </a:r>
            <a:endParaRPr lang="en-US" altLang="en-US" dirty="0">
              <a:solidFill>
                <a:prstClr val="black"/>
              </a:solidFill>
              <a:latin typeface="Arial" panose="020B0604020202020204" pitchFamily="34" charset="0"/>
              <a:ea typeface="+mn-ea"/>
            </a:endParaRPr>
          </a:p>
        </p:txBody>
      </p:sp>
      <p:sp>
        <p:nvSpPr>
          <p:cNvPr id="9" name="Right Arrow 8"/>
          <p:cNvSpPr/>
          <p:nvPr/>
        </p:nvSpPr>
        <p:spPr>
          <a:xfrm>
            <a:off x="363256" y="2703943"/>
            <a:ext cx="2668043" cy="826718"/>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Deep Speech(Big)</a:t>
            </a:r>
          </a:p>
        </p:txBody>
      </p:sp>
      <p:grpSp>
        <p:nvGrpSpPr>
          <p:cNvPr id="311" name="Group 310"/>
          <p:cNvGrpSpPr/>
          <p:nvPr/>
        </p:nvGrpSpPr>
        <p:grpSpPr>
          <a:xfrm>
            <a:off x="307582" y="3670209"/>
            <a:ext cx="7017112" cy="2128103"/>
            <a:chOff x="307582" y="4107597"/>
            <a:chExt cx="7017112" cy="2128103"/>
          </a:xfrm>
        </p:grpSpPr>
        <p:sp>
          <p:nvSpPr>
            <p:cNvPr id="269" name="Oval 4"/>
            <p:cNvSpPr>
              <a:spLocks noChangeArrowheads="1"/>
            </p:cNvSpPr>
            <p:nvPr/>
          </p:nvSpPr>
          <p:spPr bwMode="auto">
            <a:xfrm>
              <a:off x="6348051" y="4985359"/>
              <a:ext cx="422929" cy="888968"/>
            </a:xfrm>
            <a:prstGeom prst="ellipse">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CTC</a:t>
              </a:r>
              <a:endParaRPr lang="en-US" altLang="en-US" dirty="0">
                <a:solidFill>
                  <a:prstClr val="black"/>
                </a:solidFill>
                <a:latin typeface="Arial" panose="020B0604020202020204" pitchFamily="34" charset="0"/>
                <a:ea typeface="+mn-ea"/>
              </a:endParaRPr>
            </a:p>
          </p:txBody>
        </p:sp>
        <p:sp>
          <p:nvSpPr>
            <p:cNvPr id="270" name="Line 3"/>
            <p:cNvSpPr>
              <a:spLocks noChangeShapeType="1"/>
            </p:cNvSpPr>
            <p:nvPr/>
          </p:nvSpPr>
          <p:spPr bwMode="auto">
            <a:xfrm>
              <a:off x="6796033" y="5392357"/>
              <a:ext cx="211464"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sp>
          <p:nvSpPr>
            <p:cNvPr id="271" name="Text Box 2"/>
            <p:cNvSpPr txBox="1">
              <a:spLocks noChangeArrowheads="1"/>
            </p:cNvSpPr>
            <p:nvPr/>
          </p:nvSpPr>
          <p:spPr bwMode="auto">
            <a:xfrm>
              <a:off x="7007497" y="4886481"/>
              <a:ext cx="317197" cy="101175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hangingPunct="0"/>
              <a:r>
                <a:rPr lang="hi-IN" altLang="en-US" sz="1200">
                  <a:solidFill>
                    <a:srgbClr val="545454"/>
                  </a:solidFill>
                  <a:latin typeface="Nirmala UI" panose="020B0502040204020203" pitchFamily="34" charset="0"/>
                  <a:ea typeface="Times New Roman" panose="02020603050405020304" pitchFamily="18" charset="0"/>
                  <a:cs typeface="Nirmala UI" panose="020B0502040204020203" pitchFamily="34" charset="0"/>
                </a:rPr>
                <a:t>देवनागरी</a:t>
              </a:r>
              <a:endParaRPr lang="en-US" altLang="en-US" dirty="0">
                <a:solidFill>
                  <a:prstClr val="black"/>
                </a:solidFill>
                <a:latin typeface="Arial" panose="020B0604020202020204" pitchFamily="34" charset="0"/>
                <a:ea typeface="+mn-ea"/>
              </a:endParaRPr>
            </a:p>
          </p:txBody>
        </p:sp>
        <p:sp>
          <p:nvSpPr>
            <p:cNvPr id="272" name="Text Box 19"/>
            <p:cNvSpPr txBox="1">
              <a:spLocks noChangeArrowheads="1"/>
            </p:cNvSpPr>
            <p:nvPr/>
          </p:nvSpPr>
          <p:spPr bwMode="auto">
            <a:xfrm>
              <a:off x="5644413" y="5023301"/>
              <a:ext cx="493341" cy="801301"/>
            </a:xfrm>
            <a:prstGeom prst="rect">
              <a:avLst/>
            </a:prstGeom>
            <a:solidFill>
              <a:srgbClr val="FFFFFF"/>
            </a:solidFill>
            <a:ln w="9525">
              <a:solidFill>
                <a:srgbClr val="000000"/>
              </a:solidFill>
              <a:miter lim="800000"/>
              <a:headEnd/>
              <a:tailEnd/>
            </a:ln>
          </p:spPr>
          <p:txBody>
            <a:bodyPr vert="horz" wrap="square" lIns="0" tIns="45720" rIns="0" bIns="45720" numCol="1" anchor="ctr" anchorCtr="0" compatLnSpc="1">
              <a:prstTxWarp prst="textNoShape">
                <a:avLst/>
              </a:prstTxWarp>
            </a:bodyPr>
            <a:lstStyle/>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LSTM</a:t>
              </a:r>
              <a:endParaRPr lang="en-US" altLang="en-US" sz="1200" dirty="0">
                <a:solidFill>
                  <a:prstClr val="black"/>
                </a:solidFill>
                <a:latin typeface="Arial" panose="020B0604020202020204" pitchFamily="34" charset="0"/>
              </a:endParaRPr>
            </a:p>
          </p:txBody>
        </p:sp>
        <p:sp>
          <p:nvSpPr>
            <p:cNvPr id="273" name="Line 3"/>
            <p:cNvSpPr>
              <a:spLocks noChangeShapeType="1"/>
            </p:cNvSpPr>
            <p:nvPr/>
          </p:nvSpPr>
          <p:spPr bwMode="auto">
            <a:xfrm>
              <a:off x="6132154" y="5392357"/>
              <a:ext cx="211464"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sp>
          <p:nvSpPr>
            <p:cNvPr id="276" name="AutoShape 90"/>
            <p:cNvSpPr>
              <a:spLocks/>
            </p:cNvSpPr>
            <p:nvPr/>
          </p:nvSpPr>
          <p:spPr bwMode="auto">
            <a:xfrm rot="16200000">
              <a:off x="6326192" y="3969072"/>
              <a:ext cx="276825" cy="1694815"/>
            </a:xfrm>
            <a:prstGeom prst="rightBrace">
              <a:avLst>
                <a:gd name="adj1" fmla="val 51013"/>
                <a:gd name="adj2" fmla="val 50000"/>
              </a:avLst>
            </a:pr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sp>
          <p:nvSpPr>
            <p:cNvPr id="277" name="Text Box 89"/>
            <p:cNvSpPr txBox="1">
              <a:spLocks noChangeArrowheads="1"/>
            </p:cNvSpPr>
            <p:nvPr/>
          </p:nvSpPr>
          <p:spPr bwMode="auto">
            <a:xfrm>
              <a:off x="6046370" y="4626656"/>
              <a:ext cx="914400" cy="16158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algn="ctr" defTabSz="914400" eaLnBrk="0" hangingPunct="0"/>
              <a:r>
                <a:rPr lang="en-US" altLang="en-US" sz="1050" dirty="0">
                  <a:solidFill>
                    <a:prstClr val="black"/>
                  </a:solidFill>
                  <a:latin typeface="Arial" panose="020B0604020202020204" pitchFamily="34" charset="0"/>
                  <a:ea typeface="Times New Roman" panose="02020603050405020304" pitchFamily="18" charset="0"/>
                </a:rPr>
                <a:t>Decoder</a:t>
              </a:r>
              <a:endParaRPr lang="en-US" altLang="en-US" sz="1400" dirty="0">
                <a:solidFill>
                  <a:prstClr val="black"/>
                </a:solidFill>
                <a:latin typeface="Arial" panose="020B0604020202020204" pitchFamily="34" charset="0"/>
                <a:ea typeface="+mn-ea"/>
              </a:endParaRPr>
            </a:p>
          </p:txBody>
        </p:sp>
        <p:sp>
          <p:nvSpPr>
            <p:cNvPr id="279" name="Text Box 80"/>
            <p:cNvSpPr txBox="1">
              <a:spLocks noChangeArrowheads="1"/>
            </p:cNvSpPr>
            <p:nvPr/>
          </p:nvSpPr>
          <p:spPr bwMode="auto">
            <a:xfrm>
              <a:off x="5372100" y="5856269"/>
              <a:ext cx="1139536" cy="198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defTabSz="914400" eaLnBrk="0" hangingPunct="0"/>
              <a:r>
                <a:rPr lang="en-US" altLang="en-US" sz="1000" dirty="0">
                  <a:solidFill>
                    <a:prstClr val="black"/>
                  </a:solidFill>
                  <a:latin typeface="Arial" panose="020B0604020202020204" pitchFamily="34" charset="0"/>
                  <a:ea typeface="Times New Roman" panose="02020603050405020304" pitchFamily="18" charset="0"/>
                </a:rPr>
                <a:t>512 Cell Dim</a:t>
              </a:r>
              <a:endParaRPr lang="en-US" altLang="en-US" dirty="0">
                <a:solidFill>
                  <a:prstClr val="black"/>
                </a:solidFill>
                <a:latin typeface="Arial" panose="020B0604020202020204" pitchFamily="34" charset="0"/>
                <a:ea typeface="+mn-ea"/>
              </a:endParaRPr>
            </a:p>
          </p:txBody>
        </p:sp>
        <p:sp>
          <p:nvSpPr>
            <p:cNvPr id="281" name="Text Box 17"/>
            <p:cNvSpPr txBox="1">
              <a:spLocks noChangeArrowheads="1"/>
            </p:cNvSpPr>
            <p:nvPr/>
          </p:nvSpPr>
          <p:spPr bwMode="auto">
            <a:xfrm>
              <a:off x="307582" y="4953298"/>
              <a:ext cx="317197" cy="98856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914400" eaLnBrk="0" hangingPunct="0"/>
              <a:r>
                <a:rPr lang="en-US" altLang="en-US" sz="1200" dirty="0">
                  <a:solidFill>
                    <a:prstClr val="black"/>
                  </a:solidFill>
                  <a:latin typeface="Arial" panose="020B0604020202020204" pitchFamily="34" charset="0"/>
                  <a:ea typeface="Times New Roman" panose="02020603050405020304" pitchFamily="18" charset="0"/>
                </a:rPr>
                <a:t>I</a:t>
              </a:r>
            </a:p>
            <a:p>
              <a:pPr defTabSz="914400" eaLnBrk="0" hangingPunct="0"/>
              <a:r>
                <a:rPr lang="en-US" altLang="en-US" sz="1200" dirty="0">
                  <a:solidFill>
                    <a:prstClr val="black"/>
                  </a:solidFill>
                  <a:latin typeface="Arial" panose="020B0604020202020204" pitchFamily="34" charset="0"/>
                  <a:ea typeface="Times New Roman" panose="02020603050405020304" pitchFamily="18" charset="0"/>
                </a:rPr>
                <a:t>NPUT</a:t>
              </a:r>
              <a:endParaRPr lang="en-US" altLang="en-US" dirty="0">
                <a:solidFill>
                  <a:prstClr val="black"/>
                </a:solidFill>
                <a:latin typeface="Arial" panose="020B0604020202020204" pitchFamily="34" charset="0"/>
                <a:ea typeface="+mn-ea"/>
              </a:endParaRPr>
            </a:p>
          </p:txBody>
        </p:sp>
        <p:sp>
          <p:nvSpPr>
            <p:cNvPr id="282" name="Oval 88"/>
            <p:cNvSpPr>
              <a:spLocks noChangeArrowheads="1"/>
            </p:cNvSpPr>
            <p:nvPr/>
          </p:nvSpPr>
          <p:spPr bwMode="auto">
            <a:xfrm>
              <a:off x="1052079" y="4107597"/>
              <a:ext cx="1600200" cy="457142"/>
            </a:xfrm>
            <a:prstGeom prst="ellipse">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Arial" panose="020B0604020202020204" pitchFamily="34" charset="0"/>
                  <a:ea typeface="Times New Roman" panose="02020603050405020304" pitchFamily="18" charset="0"/>
                </a:rPr>
                <a:t>Context Vector</a:t>
              </a:r>
              <a:endParaRPr kumimoji="0" lang="en-US" altLang="en-US" sz="1800" b="0" i="0" u="none" strike="noStrike" cap="none" normalizeH="0" baseline="0" dirty="0">
                <a:ln>
                  <a:noFill/>
                </a:ln>
                <a:effectLst/>
                <a:latin typeface="Arial" panose="020B0604020202020204" pitchFamily="34" charset="0"/>
              </a:endParaRPr>
            </a:p>
          </p:txBody>
        </p:sp>
        <p:sp>
          <p:nvSpPr>
            <p:cNvPr id="283" name="Text Box 19"/>
            <p:cNvSpPr txBox="1">
              <a:spLocks noChangeArrowheads="1"/>
            </p:cNvSpPr>
            <p:nvPr/>
          </p:nvSpPr>
          <p:spPr bwMode="auto">
            <a:xfrm>
              <a:off x="989286" y="5023301"/>
              <a:ext cx="493341" cy="801301"/>
            </a:xfrm>
            <a:prstGeom prst="rect">
              <a:avLst/>
            </a:prstGeom>
            <a:solidFill>
              <a:srgbClr val="FFFFFF"/>
            </a:solidFill>
            <a:ln w="9525">
              <a:solidFill>
                <a:srgbClr val="000000"/>
              </a:solidFill>
              <a:miter lim="800000"/>
              <a:headEnd/>
              <a:tailEnd/>
            </a:ln>
          </p:spPr>
          <p:txBody>
            <a:bodyPr vert="horz" wrap="square" lIns="0" tIns="45720" rIns="0" bIns="45720" numCol="1" anchor="ctr" anchorCtr="0" compatLnSpc="1">
              <a:prstTxWarp prst="textNoShape">
                <a:avLst/>
              </a:prstTxWarp>
            </a:bodyPr>
            <a:lstStyle/>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Conv  1D – 11</a:t>
              </a:r>
            </a:p>
          </p:txBody>
        </p:sp>
        <p:sp>
          <p:nvSpPr>
            <p:cNvPr id="284" name="Text Box 19"/>
            <p:cNvSpPr txBox="1">
              <a:spLocks noChangeArrowheads="1"/>
            </p:cNvSpPr>
            <p:nvPr/>
          </p:nvSpPr>
          <p:spPr bwMode="auto">
            <a:xfrm>
              <a:off x="1875977" y="5023301"/>
              <a:ext cx="493341" cy="801301"/>
            </a:xfrm>
            <a:prstGeom prst="rect">
              <a:avLst/>
            </a:prstGeom>
            <a:solidFill>
              <a:srgbClr val="FFFFFF"/>
            </a:solidFill>
            <a:ln w="9525">
              <a:solidFill>
                <a:srgbClr val="000000"/>
              </a:solidFill>
              <a:miter lim="800000"/>
              <a:headEnd/>
              <a:tailEnd/>
            </a:ln>
          </p:spPr>
          <p:txBody>
            <a:bodyPr vert="horz" wrap="square" lIns="0" tIns="45720" rIns="0" bIns="45720" numCol="1" anchor="ctr" anchorCtr="0" compatLnSpc="1">
              <a:prstTxWarp prst="textNoShape">
                <a:avLst/>
              </a:prstTxWarp>
            </a:bodyPr>
            <a:lstStyle/>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Conv  1D – 11</a:t>
              </a:r>
            </a:p>
          </p:txBody>
        </p:sp>
        <p:sp>
          <p:nvSpPr>
            <p:cNvPr id="285" name="Text Box 19"/>
            <p:cNvSpPr txBox="1">
              <a:spLocks noChangeArrowheads="1"/>
            </p:cNvSpPr>
            <p:nvPr/>
          </p:nvSpPr>
          <p:spPr bwMode="auto">
            <a:xfrm>
              <a:off x="2762668" y="5023301"/>
              <a:ext cx="493341" cy="801301"/>
            </a:xfrm>
            <a:prstGeom prst="rect">
              <a:avLst/>
            </a:prstGeom>
            <a:solidFill>
              <a:srgbClr val="FFFFFF"/>
            </a:solidFill>
            <a:ln w="9525">
              <a:solidFill>
                <a:srgbClr val="000000"/>
              </a:solidFill>
              <a:miter lim="800000"/>
              <a:headEnd/>
              <a:tailEnd/>
            </a:ln>
          </p:spPr>
          <p:txBody>
            <a:bodyPr vert="horz" wrap="square" lIns="0" tIns="45720" rIns="0" bIns="45720" numCol="1" anchor="ctr" anchorCtr="0" compatLnSpc="1">
              <a:prstTxWarp prst="textNoShape">
                <a:avLst/>
              </a:prstTxWarp>
            </a:bodyPr>
            <a:lstStyle/>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Conv  1D – 11</a:t>
              </a:r>
            </a:p>
          </p:txBody>
        </p:sp>
        <p:sp>
          <p:nvSpPr>
            <p:cNvPr id="286" name="Text Box 19"/>
            <p:cNvSpPr txBox="1">
              <a:spLocks noChangeArrowheads="1"/>
            </p:cNvSpPr>
            <p:nvPr/>
          </p:nvSpPr>
          <p:spPr bwMode="auto">
            <a:xfrm>
              <a:off x="3649359" y="5023301"/>
              <a:ext cx="493341" cy="801301"/>
            </a:xfrm>
            <a:prstGeom prst="rect">
              <a:avLst/>
            </a:prstGeom>
            <a:solidFill>
              <a:srgbClr val="FFFFFF"/>
            </a:solidFill>
            <a:ln w="9525">
              <a:solidFill>
                <a:srgbClr val="000000"/>
              </a:solidFill>
              <a:miter lim="800000"/>
              <a:headEnd/>
              <a:tailEnd/>
            </a:ln>
          </p:spPr>
          <p:txBody>
            <a:bodyPr vert="horz" wrap="square" lIns="0" tIns="45720" rIns="0" bIns="45720" numCol="1" anchor="ctr" anchorCtr="0" compatLnSpc="1">
              <a:prstTxWarp prst="textNoShape">
                <a:avLst/>
              </a:prstTxWarp>
            </a:bodyPr>
            <a:lstStyle/>
            <a:p>
              <a:pPr lvl="0"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Conv  1D – 11</a:t>
              </a:r>
              <a:endParaRPr lang="en-US" altLang="en-US" dirty="0">
                <a:solidFill>
                  <a:prstClr val="black"/>
                </a:solidFill>
                <a:latin typeface="Arial" panose="020B0604020202020204" pitchFamily="34" charset="0"/>
                <a:ea typeface="+mn-ea"/>
              </a:endParaRPr>
            </a:p>
          </p:txBody>
        </p:sp>
        <p:sp>
          <p:nvSpPr>
            <p:cNvPr id="287" name="Text Box 19"/>
            <p:cNvSpPr txBox="1">
              <a:spLocks noChangeArrowheads="1"/>
            </p:cNvSpPr>
            <p:nvPr/>
          </p:nvSpPr>
          <p:spPr bwMode="auto">
            <a:xfrm>
              <a:off x="4466777" y="5023301"/>
              <a:ext cx="493341" cy="801301"/>
            </a:xfrm>
            <a:prstGeom prst="rect">
              <a:avLst/>
            </a:prstGeom>
            <a:solidFill>
              <a:srgbClr val="FFFFFF"/>
            </a:solidFill>
            <a:ln w="9525">
              <a:solidFill>
                <a:srgbClr val="000000"/>
              </a:solidFill>
              <a:miter lim="800000"/>
              <a:headEnd/>
              <a:tailEnd/>
            </a:ln>
          </p:spPr>
          <p:txBody>
            <a:bodyPr vert="horz" wrap="square" lIns="0" tIns="45720" rIns="0" bIns="45720" numCol="1" anchor="ctr" anchorCtr="0" compatLnSpc="1">
              <a:prstTxWarp prst="textNoShape">
                <a:avLst/>
              </a:prstTxWarp>
            </a:bodyPr>
            <a:lstStyle/>
            <a:p>
              <a:pPr lvl="0"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Conv  1D – 11</a:t>
              </a:r>
              <a:endParaRPr lang="en-US" altLang="en-US" dirty="0">
                <a:solidFill>
                  <a:prstClr val="black"/>
                </a:solidFill>
                <a:latin typeface="Arial" panose="020B0604020202020204" pitchFamily="34" charset="0"/>
                <a:ea typeface="+mn-ea"/>
              </a:endParaRPr>
            </a:p>
          </p:txBody>
        </p:sp>
        <p:sp>
          <p:nvSpPr>
            <p:cNvPr id="289" name="Text Box 104"/>
            <p:cNvSpPr txBox="1">
              <a:spLocks noChangeArrowheads="1"/>
            </p:cNvSpPr>
            <p:nvPr/>
          </p:nvSpPr>
          <p:spPr bwMode="auto">
            <a:xfrm>
              <a:off x="933450" y="5796521"/>
              <a:ext cx="698500" cy="228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hangingPunct="0"/>
              <a:r>
                <a:rPr lang="en-US" altLang="en-US" sz="1000" dirty="0">
                  <a:solidFill>
                    <a:prstClr val="black"/>
                  </a:solidFill>
                  <a:latin typeface="Arial" panose="020B0604020202020204" pitchFamily="34" charset="0"/>
                  <a:ea typeface="Times New Roman" panose="02020603050405020304" pitchFamily="18" charset="0"/>
                </a:rPr>
                <a:t>256 Ch</a:t>
              </a:r>
              <a:endParaRPr lang="en-US" altLang="en-US" dirty="0">
                <a:solidFill>
                  <a:prstClr val="black"/>
                </a:solidFill>
                <a:latin typeface="Arial" panose="020B0604020202020204" pitchFamily="34" charset="0"/>
                <a:ea typeface="+mn-ea"/>
              </a:endParaRPr>
            </a:p>
          </p:txBody>
        </p:sp>
        <p:sp>
          <p:nvSpPr>
            <p:cNvPr id="290" name="Text Box 104"/>
            <p:cNvSpPr txBox="1">
              <a:spLocks noChangeArrowheads="1"/>
            </p:cNvSpPr>
            <p:nvPr/>
          </p:nvSpPr>
          <p:spPr bwMode="auto">
            <a:xfrm>
              <a:off x="1814513" y="5796521"/>
              <a:ext cx="698500" cy="228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hangingPunct="0"/>
              <a:r>
                <a:rPr lang="en-US" altLang="en-US" sz="1000" dirty="0">
                  <a:solidFill>
                    <a:prstClr val="black"/>
                  </a:solidFill>
                  <a:latin typeface="Arial" panose="020B0604020202020204" pitchFamily="34" charset="0"/>
                  <a:ea typeface="Times New Roman" panose="02020603050405020304" pitchFamily="18" charset="0"/>
                </a:rPr>
                <a:t>256 Ch</a:t>
              </a:r>
              <a:endParaRPr lang="en-US" altLang="en-US" dirty="0">
                <a:solidFill>
                  <a:prstClr val="black"/>
                </a:solidFill>
                <a:latin typeface="Arial" panose="020B0604020202020204" pitchFamily="34" charset="0"/>
                <a:ea typeface="+mn-ea"/>
              </a:endParaRPr>
            </a:p>
          </p:txBody>
        </p:sp>
        <p:sp>
          <p:nvSpPr>
            <p:cNvPr id="291" name="Text Box 104"/>
            <p:cNvSpPr txBox="1">
              <a:spLocks noChangeArrowheads="1"/>
            </p:cNvSpPr>
            <p:nvPr/>
          </p:nvSpPr>
          <p:spPr bwMode="auto">
            <a:xfrm>
              <a:off x="2719388" y="5796521"/>
              <a:ext cx="698500" cy="228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hangingPunct="0"/>
              <a:r>
                <a:rPr lang="en-US" altLang="en-US" sz="1000" dirty="0">
                  <a:solidFill>
                    <a:prstClr val="black"/>
                  </a:solidFill>
                  <a:latin typeface="Arial" panose="020B0604020202020204" pitchFamily="34" charset="0"/>
                  <a:ea typeface="Times New Roman" panose="02020603050405020304" pitchFamily="18" charset="0"/>
                </a:rPr>
                <a:t>384 Ch</a:t>
              </a:r>
              <a:endParaRPr lang="en-US" altLang="en-US" dirty="0">
                <a:solidFill>
                  <a:prstClr val="black"/>
                </a:solidFill>
                <a:latin typeface="Arial" panose="020B0604020202020204" pitchFamily="34" charset="0"/>
                <a:ea typeface="+mn-ea"/>
              </a:endParaRPr>
            </a:p>
          </p:txBody>
        </p:sp>
        <p:sp>
          <p:nvSpPr>
            <p:cNvPr id="292" name="Text Box 104"/>
            <p:cNvSpPr txBox="1">
              <a:spLocks noChangeArrowheads="1"/>
            </p:cNvSpPr>
            <p:nvPr/>
          </p:nvSpPr>
          <p:spPr bwMode="auto">
            <a:xfrm>
              <a:off x="3609975" y="5796521"/>
              <a:ext cx="698500" cy="228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hangingPunct="0"/>
              <a:r>
                <a:rPr lang="en-US" altLang="en-US" sz="1000" dirty="0">
                  <a:solidFill>
                    <a:prstClr val="black"/>
                  </a:solidFill>
                  <a:latin typeface="Arial" panose="020B0604020202020204" pitchFamily="34" charset="0"/>
                  <a:ea typeface="Times New Roman" panose="02020603050405020304" pitchFamily="18" charset="0"/>
                </a:rPr>
                <a:t>512 Ch</a:t>
              </a:r>
              <a:endParaRPr lang="en-US" altLang="en-US" dirty="0">
                <a:solidFill>
                  <a:prstClr val="black"/>
                </a:solidFill>
                <a:latin typeface="Arial" panose="020B0604020202020204" pitchFamily="34" charset="0"/>
                <a:ea typeface="+mn-ea"/>
              </a:endParaRPr>
            </a:p>
          </p:txBody>
        </p:sp>
        <p:sp>
          <p:nvSpPr>
            <p:cNvPr id="293" name="Text Box 104"/>
            <p:cNvSpPr txBox="1">
              <a:spLocks noChangeArrowheads="1"/>
            </p:cNvSpPr>
            <p:nvPr/>
          </p:nvSpPr>
          <p:spPr bwMode="auto">
            <a:xfrm>
              <a:off x="4414838" y="5796521"/>
              <a:ext cx="698500" cy="228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hangingPunct="0"/>
              <a:r>
                <a:rPr lang="en-US" altLang="en-US" sz="1000" dirty="0">
                  <a:solidFill>
                    <a:prstClr val="black"/>
                  </a:solidFill>
                  <a:latin typeface="Arial" panose="020B0604020202020204" pitchFamily="34" charset="0"/>
                  <a:ea typeface="Times New Roman" panose="02020603050405020304" pitchFamily="18" charset="0"/>
                </a:rPr>
                <a:t>768 Ch</a:t>
              </a:r>
              <a:endParaRPr lang="en-US" altLang="en-US" dirty="0">
                <a:solidFill>
                  <a:prstClr val="black"/>
                </a:solidFill>
                <a:latin typeface="Arial" panose="020B0604020202020204" pitchFamily="34" charset="0"/>
                <a:ea typeface="+mn-ea"/>
              </a:endParaRPr>
            </a:p>
          </p:txBody>
        </p:sp>
        <p:sp>
          <p:nvSpPr>
            <p:cNvPr id="294" name="Line 85"/>
            <p:cNvSpPr>
              <a:spLocks noChangeShapeType="1"/>
            </p:cNvSpPr>
            <p:nvPr/>
          </p:nvSpPr>
          <p:spPr bwMode="auto">
            <a:xfrm flipV="1">
              <a:off x="1163781" y="4558144"/>
              <a:ext cx="623455" cy="453169"/>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5" name="Line 85"/>
            <p:cNvSpPr>
              <a:spLocks noChangeShapeType="1"/>
            </p:cNvSpPr>
            <p:nvPr/>
          </p:nvSpPr>
          <p:spPr bwMode="auto">
            <a:xfrm>
              <a:off x="1852613" y="4567238"/>
              <a:ext cx="300038" cy="44291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6" name="Line 85"/>
            <p:cNvSpPr>
              <a:spLocks noChangeShapeType="1"/>
            </p:cNvSpPr>
            <p:nvPr/>
          </p:nvSpPr>
          <p:spPr bwMode="auto">
            <a:xfrm>
              <a:off x="1933575" y="4567238"/>
              <a:ext cx="1104900" cy="45243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7" name="Line 85"/>
            <p:cNvSpPr>
              <a:spLocks noChangeShapeType="1"/>
            </p:cNvSpPr>
            <p:nvPr/>
          </p:nvSpPr>
          <p:spPr bwMode="auto">
            <a:xfrm>
              <a:off x="2109788" y="4557713"/>
              <a:ext cx="1833561" cy="45243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8" name="Line 85"/>
            <p:cNvSpPr>
              <a:spLocks noChangeShapeType="1"/>
            </p:cNvSpPr>
            <p:nvPr/>
          </p:nvSpPr>
          <p:spPr bwMode="auto">
            <a:xfrm>
              <a:off x="2328863" y="4524375"/>
              <a:ext cx="2433636" cy="48577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9" name="Line 109"/>
            <p:cNvSpPr>
              <a:spLocks noChangeShapeType="1"/>
            </p:cNvSpPr>
            <p:nvPr/>
          </p:nvSpPr>
          <p:spPr bwMode="auto">
            <a:xfrm flipV="1">
              <a:off x="628650" y="5448300"/>
              <a:ext cx="38481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0" name="Line 109"/>
            <p:cNvSpPr>
              <a:spLocks noChangeShapeType="1"/>
            </p:cNvSpPr>
            <p:nvPr/>
          </p:nvSpPr>
          <p:spPr bwMode="auto">
            <a:xfrm flipV="1">
              <a:off x="1497330" y="5448300"/>
              <a:ext cx="38481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1" name="Line 109"/>
            <p:cNvSpPr>
              <a:spLocks noChangeShapeType="1"/>
            </p:cNvSpPr>
            <p:nvPr/>
          </p:nvSpPr>
          <p:spPr bwMode="auto">
            <a:xfrm flipV="1">
              <a:off x="2381250" y="5448300"/>
              <a:ext cx="38481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2" name="Line 109"/>
            <p:cNvSpPr>
              <a:spLocks noChangeShapeType="1"/>
            </p:cNvSpPr>
            <p:nvPr/>
          </p:nvSpPr>
          <p:spPr bwMode="auto">
            <a:xfrm flipV="1">
              <a:off x="3272790" y="5448300"/>
              <a:ext cx="38481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3" name="Line 109"/>
            <p:cNvSpPr>
              <a:spLocks noChangeShapeType="1"/>
            </p:cNvSpPr>
            <p:nvPr/>
          </p:nvSpPr>
          <p:spPr bwMode="auto">
            <a:xfrm flipV="1">
              <a:off x="4133850" y="5440680"/>
              <a:ext cx="34671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4" name="Line 109"/>
            <p:cNvSpPr>
              <a:spLocks noChangeShapeType="1"/>
            </p:cNvSpPr>
            <p:nvPr/>
          </p:nvSpPr>
          <p:spPr bwMode="auto">
            <a:xfrm flipV="1">
              <a:off x="4964430" y="5440680"/>
              <a:ext cx="64008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7" name="Arc 87"/>
            <p:cNvSpPr>
              <a:spLocks/>
            </p:cNvSpPr>
            <p:nvPr/>
          </p:nvSpPr>
          <p:spPr bwMode="auto">
            <a:xfrm>
              <a:off x="2667000" y="4343400"/>
              <a:ext cx="2641600" cy="108808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dirty="0">
                <a:solidFill>
                  <a:prstClr val="black"/>
                </a:solidFill>
                <a:latin typeface="Calibri" panose="020F0502020204030204"/>
                <a:ea typeface="+mn-ea"/>
              </a:endParaRPr>
            </a:p>
          </p:txBody>
        </p:sp>
        <p:sp>
          <p:nvSpPr>
            <p:cNvPr id="308" name="Text Box 86"/>
            <p:cNvSpPr txBox="1">
              <a:spLocks noChangeArrowheads="1"/>
            </p:cNvSpPr>
            <p:nvPr/>
          </p:nvSpPr>
          <p:spPr bwMode="auto">
            <a:xfrm>
              <a:off x="3991264" y="4556841"/>
              <a:ext cx="831273" cy="21288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defTabSz="914400" eaLnBrk="0" hangingPunct="0"/>
              <a:r>
                <a:rPr lang="en-US" altLang="en-US" sz="1200" dirty="0">
                  <a:solidFill>
                    <a:prstClr val="black"/>
                  </a:solidFill>
                  <a:latin typeface="Arial" panose="020B0604020202020204" pitchFamily="34" charset="0"/>
                  <a:ea typeface="Times New Roman" panose="02020603050405020304" pitchFamily="18" charset="0"/>
                </a:rPr>
                <a:t>Attention</a:t>
              </a:r>
              <a:endParaRPr lang="en-US" altLang="en-US" dirty="0">
                <a:solidFill>
                  <a:prstClr val="black"/>
                </a:solidFill>
                <a:latin typeface="Arial" panose="020B0604020202020204" pitchFamily="34" charset="0"/>
                <a:ea typeface="+mn-ea"/>
              </a:endParaRPr>
            </a:p>
          </p:txBody>
        </p:sp>
        <p:sp>
          <p:nvSpPr>
            <p:cNvPr id="309" name="AutoShape 96"/>
            <p:cNvSpPr>
              <a:spLocks/>
            </p:cNvSpPr>
            <p:nvPr/>
          </p:nvSpPr>
          <p:spPr bwMode="auto">
            <a:xfrm rot="16200000">
              <a:off x="2794015" y="4059724"/>
              <a:ext cx="228571" cy="4114800"/>
            </a:xfrm>
            <a:prstGeom prst="leftBrace">
              <a:avLst>
                <a:gd name="adj1" fmla="val 150000"/>
                <a:gd name="adj2" fmla="val 50000"/>
              </a:avLst>
            </a:pr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0" name="Text Box 95"/>
            <p:cNvSpPr txBox="1">
              <a:spLocks noChangeArrowheads="1"/>
            </p:cNvSpPr>
            <p:nvPr/>
          </p:nvSpPr>
          <p:spPr bwMode="auto">
            <a:xfrm>
              <a:off x="2514601" y="6091709"/>
              <a:ext cx="628649" cy="14399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t>Encoder</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sp>
        <p:nvSpPr>
          <p:cNvPr id="4" name="Rectangle 3"/>
          <p:cNvSpPr/>
          <p:nvPr/>
        </p:nvSpPr>
        <p:spPr>
          <a:xfrm>
            <a:off x="8847030" y="5396411"/>
            <a:ext cx="2505780" cy="539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900" dirty="0">
                <a:solidFill>
                  <a:schemeClr val="tx1"/>
                </a:solidFill>
                <a:latin typeface="Times New Roman" panose="02020603050405020304" pitchFamily="18" charset="0"/>
                <a:cs typeface="Times New Roman" panose="02020603050405020304" pitchFamily="18" charset="0"/>
              </a:rPr>
              <a:t>GRU  - Gated Recurrent Unit</a:t>
            </a:r>
          </a:p>
          <a:p>
            <a:pPr marL="285750" indent="-285750">
              <a:buFont typeface="Arial" panose="020B0604020202020204" pitchFamily="34" charset="0"/>
              <a:buChar char="•"/>
            </a:pPr>
            <a:r>
              <a:rPr lang="en-US" sz="900" dirty="0">
                <a:solidFill>
                  <a:schemeClr val="tx1"/>
                </a:solidFill>
                <a:latin typeface="Times New Roman" panose="02020603050405020304" pitchFamily="18" charset="0"/>
                <a:cs typeface="Times New Roman" panose="02020603050405020304" pitchFamily="18" charset="0"/>
              </a:rPr>
              <a:t>FC      - Fully Connected</a:t>
            </a:r>
          </a:p>
          <a:p>
            <a:pPr marL="285750" indent="-285750">
              <a:buFont typeface="Arial" panose="020B0604020202020204" pitchFamily="34" charset="0"/>
              <a:buChar char="•"/>
            </a:pPr>
            <a:r>
              <a:rPr lang="en-US" sz="900" dirty="0">
                <a:solidFill>
                  <a:schemeClr val="tx1"/>
                </a:solidFill>
                <a:latin typeface="Times New Roman" panose="02020603050405020304" pitchFamily="18" charset="0"/>
                <a:cs typeface="Times New Roman" panose="02020603050405020304" pitchFamily="18" charset="0"/>
              </a:rPr>
              <a:t>LSTM -Long Short Term Memory</a:t>
            </a:r>
          </a:p>
        </p:txBody>
      </p:sp>
    </p:spTree>
    <p:extLst>
      <p:ext uri="{BB962C8B-B14F-4D97-AF65-F5344CB8AC3E}">
        <p14:creationId xmlns="" xmlns:p14="http://schemas.microsoft.com/office/powerpoint/2010/main" val="2839667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Part III: State of the art </a:t>
            </a:r>
          </a:p>
        </p:txBody>
      </p:sp>
      <p:graphicFrame>
        <p:nvGraphicFramePr>
          <p:cNvPr id="6" name="Content Placeholder 7"/>
          <p:cNvGraphicFramePr>
            <a:graphicFrameLocks/>
          </p:cNvGraphicFramePr>
          <p:nvPr>
            <p:extLst>
              <p:ext uri="{D42A27DB-BD31-4B8C-83A1-F6EECF244321}">
                <p14:modId xmlns="" xmlns:p14="http://schemas.microsoft.com/office/powerpoint/2010/main" val="2694424119"/>
              </p:ext>
            </p:extLst>
          </p:nvPr>
        </p:nvGraphicFramePr>
        <p:xfrm>
          <a:off x="548640" y="911815"/>
          <a:ext cx="10125165" cy="4860175"/>
        </p:xfrm>
        <a:graphic>
          <a:graphicData uri="http://schemas.openxmlformats.org/drawingml/2006/table">
            <a:tbl>
              <a:tblPr/>
              <a:tblGrid>
                <a:gridCol w="1690271">
                  <a:extLst>
                    <a:ext uri="{9D8B030D-6E8A-4147-A177-3AD203B41FA5}">
                      <a16:colId xmlns="" xmlns:a16="http://schemas.microsoft.com/office/drawing/2014/main" val="1579428409"/>
                    </a:ext>
                  </a:extLst>
                </a:gridCol>
                <a:gridCol w="1696258">
                  <a:extLst>
                    <a:ext uri="{9D8B030D-6E8A-4147-A177-3AD203B41FA5}">
                      <a16:colId xmlns="" xmlns:a16="http://schemas.microsoft.com/office/drawing/2014/main" val="1011136101"/>
                    </a:ext>
                  </a:extLst>
                </a:gridCol>
                <a:gridCol w="1704955">
                  <a:extLst>
                    <a:ext uri="{9D8B030D-6E8A-4147-A177-3AD203B41FA5}">
                      <a16:colId xmlns="" xmlns:a16="http://schemas.microsoft.com/office/drawing/2014/main" val="3116472019"/>
                    </a:ext>
                  </a:extLst>
                </a:gridCol>
                <a:gridCol w="1670161">
                  <a:extLst>
                    <a:ext uri="{9D8B030D-6E8A-4147-A177-3AD203B41FA5}">
                      <a16:colId xmlns="" xmlns:a16="http://schemas.microsoft.com/office/drawing/2014/main" val="3210306054"/>
                    </a:ext>
                  </a:extLst>
                </a:gridCol>
                <a:gridCol w="1670161">
                  <a:extLst>
                    <a:ext uri="{9D8B030D-6E8A-4147-A177-3AD203B41FA5}">
                      <a16:colId xmlns="" xmlns:a16="http://schemas.microsoft.com/office/drawing/2014/main" val="3214373370"/>
                    </a:ext>
                  </a:extLst>
                </a:gridCol>
                <a:gridCol w="1693359">
                  <a:extLst>
                    <a:ext uri="{9D8B030D-6E8A-4147-A177-3AD203B41FA5}">
                      <a16:colId xmlns="" xmlns:a16="http://schemas.microsoft.com/office/drawing/2014/main" val="797433370"/>
                    </a:ext>
                  </a:extLst>
                </a:gridCol>
              </a:tblGrid>
              <a:tr h="2699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endParaRPr lang="en-US" sz="1000" b="0" i="0" u="none" strike="noStrike" dirty="0">
                        <a:solidFill>
                          <a:schemeClr val="bg1"/>
                        </a:solidFill>
                        <a:effectLst/>
                        <a:latin typeface="Calibri" panose="020F0502020204030204" pitchFamily="34" charset="0"/>
                      </a:endParaRPr>
                    </a:p>
                  </a:txBody>
                  <a:tcPr marL="8891" marR="8891" marT="8891" marB="0" anchor="ctr">
                    <a:lnL w="12700" cmpd="sng">
                      <a:solidFill>
                        <a:sysClr val="window" lastClr="FFFFFF"/>
                      </a:solidFill>
                    </a:lnL>
                    <a:lnR w="3175" cap="flat" cmpd="sng" algn="ctr">
                      <a:solidFill>
                        <a:schemeClr val="bg1">
                          <a:lumMod val="65000"/>
                        </a:schemeClr>
                      </a:solidFill>
                      <a:prstDash val="solid"/>
                      <a:round/>
                      <a:headEnd type="none" w="med" len="med"/>
                      <a:tailEnd type="none" w="med" len="med"/>
                    </a:lnR>
                    <a:lnT w="12700" cmpd="sng">
                      <a:solidFill>
                        <a:sysClr val="window" lastClr="FFFFFF"/>
                      </a:solidFill>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US" sz="1200" b="1" u="none" strike="noStrike" dirty="0">
                          <a:solidFill>
                            <a:srgbClr val="0070C0"/>
                          </a:solidFill>
                          <a:effectLst/>
                          <a:latin typeface="+mj-lt"/>
                        </a:rPr>
                        <a:t>Model 1</a:t>
                      </a:r>
                      <a:endParaRPr lang="en-US" sz="1200" b="1" i="0" u="none" strike="noStrike" dirty="0">
                        <a:solidFill>
                          <a:srgbClr val="0070C0"/>
                        </a:solidFill>
                        <a:effectLst/>
                        <a:latin typeface="+mj-lt"/>
                      </a:endParaRPr>
                    </a:p>
                  </a:txBody>
                  <a:tcPr marL="8891" marR="8891" marT="8891"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US" sz="1200" b="1" u="none" strike="noStrike" dirty="0">
                          <a:solidFill>
                            <a:srgbClr val="0070C0"/>
                          </a:solidFill>
                          <a:effectLst/>
                          <a:latin typeface="+mj-lt"/>
                        </a:rPr>
                        <a:t>Model 2</a:t>
                      </a:r>
                      <a:endParaRPr lang="en-US" sz="1200" b="1" i="0" u="none" strike="noStrike" dirty="0">
                        <a:solidFill>
                          <a:srgbClr val="0070C0"/>
                        </a:solidFill>
                        <a:effectLst/>
                        <a:latin typeface="+mj-lt"/>
                      </a:endParaRPr>
                    </a:p>
                  </a:txBody>
                  <a:tcPr marL="8891" marR="8891" marT="8891"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US" sz="1200" b="1" u="none" strike="noStrike" dirty="0">
                          <a:solidFill>
                            <a:srgbClr val="0070C0"/>
                          </a:solidFill>
                          <a:effectLst/>
                          <a:latin typeface="+mj-lt"/>
                        </a:rPr>
                        <a:t>Model 3</a:t>
                      </a:r>
                      <a:endParaRPr lang="en-US" sz="1200" b="1" i="0" u="none" strike="noStrike" dirty="0">
                        <a:solidFill>
                          <a:srgbClr val="0070C0"/>
                        </a:solidFill>
                        <a:effectLst/>
                        <a:latin typeface="+mj-lt"/>
                      </a:endParaRPr>
                    </a:p>
                  </a:txBody>
                  <a:tcPr marL="8891" marR="8891" marT="8891"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US" sz="1200" b="1" u="none" strike="noStrike" dirty="0">
                          <a:solidFill>
                            <a:srgbClr val="0070C0"/>
                          </a:solidFill>
                          <a:effectLst/>
                          <a:latin typeface="+mj-lt"/>
                        </a:rPr>
                        <a:t>Model 4</a:t>
                      </a:r>
                      <a:endParaRPr lang="en-US" sz="1200" b="1" i="0" u="none" strike="noStrike" dirty="0">
                        <a:solidFill>
                          <a:srgbClr val="0070C0"/>
                        </a:solidFill>
                        <a:effectLst/>
                        <a:latin typeface="+mj-lt"/>
                      </a:endParaRPr>
                    </a:p>
                  </a:txBody>
                  <a:tcPr marL="8891" marR="8891" marT="8891"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US" sz="1200" b="1" u="none" strike="noStrike" dirty="0">
                          <a:solidFill>
                            <a:srgbClr val="0070C0"/>
                          </a:solidFill>
                          <a:effectLst/>
                          <a:latin typeface="+mj-lt"/>
                        </a:rPr>
                        <a:t>Model 5</a:t>
                      </a:r>
                      <a:endParaRPr lang="en-US" sz="1200" b="1" i="0" u="none" strike="noStrike" dirty="0">
                        <a:solidFill>
                          <a:srgbClr val="0070C0"/>
                        </a:solidFill>
                        <a:effectLst/>
                        <a:latin typeface="+mj-lt"/>
                      </a:endParaRPr>
                    </a:p>
                  </a:txBody>
                  <a:tcPr marL="8891" marR="8891" marT="8891"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208189950"/>
                  </a:ext>
                </a:extLst>
              </a:tr>
              <a:tr h="3088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200" b="1" u="none" strike="noStrike" dirty="0">
                          <a:solidFill>
                            <a:schemeClr val="tx1"/>
                          </a:solidFill>
                          <a:effectLst/>
                          <a:latin typeface="+mj-lt"/>
                        </a:rPr>
                        <a:t>Model Name</a:t>
                      </a:r>
                      <a:endParaRPr lang="en-US" sz="1200" b="1" i="0" u="none" strike="noStrike" dirty="0">
                        <a:solidFill>
                          <a:schemeClr val="tx1"/>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050" b="1" u="none" strike="noStrike" dirty="0">
                          <a:solidFill>
                            <a:schemeClr val="tx1"/>
                          </a:solidFill>
                          <a:effectLst/>
                          <a:latin typeface="+mj-lt"/>
                        </a:rPr>
                        <a:t>DeepSpeech2(Small)</a:t>
                      </a:r>
                      <a:endParaRPr lang="en-US" sz="1050" b="1" i="0" u="none" strike="noStrike" dirty="0">
                        <a:solidFill>
                          <a:schemeClr val="tx1"/>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050" b="1" u="none" strike="noStrike" dirty="0">
                          <a:solidFill>
                            <a:schemeClr val="tx1"/>
                          </a:solidFill>
                          <a:effectLst/>
                          <a:latin typeface="+mj-lt"/>
                        </a:rPr>
                        <a:t>DeepSpeech2(Big)</a:t>
                      </a:r>
                      <a:endParaRPr lang="en-US" sz="1050" b="1" i="0" u="none" strike="noStrike" dirty="0">
                        <a:solidFill>
                          <a:schemeClr val="tx1"/>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050" b="1" u="none" strike="noStrike" dirty="0">
                          <a:solidFill>
                            <a:schemeClr val="tx1"/>
                          </a:solidFill>
                          <a:effectLst/>
                          <a:latin typeface="+mj-lt"/>
                        </a:rPr>
                        <a:t>Jasper</a:t>
                      </a:r>
                      <a:endParaRPr lang="en-US" sz="1050" b="1" i="0" u="none" strike="noStrike" dirty="0">
                        <a:solidFill>
                          <a:schemeClr val="tx1"/>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050" b="1" u="none" strike="noStrike" dirty="0">
                          <a:solidFill>
                            <a:schemeClr val="tx1"/>
                          </a:solidFill>
                          <a:effectLst/>
                          <a:latin typeface="+mj-lt"/>
                        </a:rPr>
                        <a:t>Listen, Attend and Spell</a:t>
                      </a:r>
                      <a:endParaRPr lang="en-US" sz="1050" b="1" i="0" u="none" strike="noStrike" dirty="0">
                        <a:solidFill>
                          <a:schemeClr val="tx1"/>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050" b="1" u="none" strike="noStrike" dirty="0">
                          <a:solidFill>
                            <a:schemeClr val="tx1"/>
                          </a:solidFill>
                          <a:effectLst/>
                          <a:latin typeface="+mj-lt"/>
                        </a:rPr>
                        <a:t>Our_CustomModel</a:t>
                      </a:r>
                      <a:endParaRPr lang="en-US" sz="1050" b="1" i="0" u="none" strike="noStrike" dirty="0">
                        <a:solidFill>
                          <a:schemeClr val="tx1"/>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 xmlns:a16="http://schemas.microsoft.com/office/drawing/2014/main" val="346297755"/>
                  </a:ext>
                </a:extLst>
              </a:tr>
              <a:tr h="2699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200" b="1" u="none" strike="noStrike" kern="1200" dirty="0">
                          <a:solidFill>
                            <a:schemeClr val="accent3"/>
                          </a:solidFill>
                          <a:effectLst/>
                          <a:latin typeface="+mj-lt"/>
                          <a:ea typeface="+mn-ea"/>
                          <a:cs typeface="+mn-cs"/>
                        </a:rPr>
                        <a:t>Methodology</a:t>
                      </a: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000" u="none" strike="noStrike" dirty="0">
                          <a:solidFill>
                            <a:schemeClr val="tx1"/>
                          </a:solidFill>
                          <a:effectLst/>
                          <a:latin typeface="+mj-lt"/>
                        </a:rPr>
                        <a:t>CNN + RNN</a:t>
                      </a:r>
                      <a:endParaRPr lang="en-US" sz="1000" b="0" i="0" u="none" strike="noStrike" dirty="0">
                        <a:solidFill>
                          <a:schemeClr val="tx1"/>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000" u="none" strike="noStrike" dirty="0">
                          <a:solidFill>
                            <a:schemeClr val="tx1"/>
                          </a:solidFill>
                          <a:effectLst/>
                          <a:latin typeface="+mj-lt"/>
                        </a:rPr>
                        <a:t>CNN + RNN</a:t>
                      </a:r>
                      <a:endParaRPr lang="en-US" sz="1000" b="0" i="0" u="none" strike="noStrike" dirty="0">
                        <a:solidFill>
                          <a:schemeClr val="tx1"/>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000" u="none" strike="noStrike" dirty="0">
                          <a:solidFill>
                            <a:schemeClr val="tx1"/>
                          </a:solidFill>
                          <a:effectLst/>
                          <a:latin typeface="+mj-lt"/>
                        </a:rPr>
                        <a:t>CNN</a:t>
                      </a:r>
                      <a:endParaRPr lang="en-US" sz="1000" b="0" i="0" u="none" strike="noStrike" dirty="0">
                        <a:solidFill>
                          <a:schemeClr val="tx1"/>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000" u="none" strike="noStrike" dirty="0">
                          <a:solidFill>
                            <a:schemeClr val="tx1"/>
                          </a:solidFill>
                          <a:effectLst/>
                          <a:latin typeface="+mj-lt"/>
                        </a:rPr>
                        <a:t>RNN + ATTENTION + CTC</a:t>
                      </a:r>
                      <a:endParaRPr lang="en-US" sz="1000" b="0" i="0" u="none" strike="noStrike" dirty="0">
                        <a:solidFill>
                          <a:schemeClr val="tx1"/>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000" u="none" strike="noStrike" dirty="0">
                          <a:solidFill>
                            <a:schemeClr val="tx1"/>
                          </a:solidFill>
                          <a:effectLst/>
                          <a:latin typeface="+mj-lt"/>
                        </a:rPr>
                        <a:t>HMM + RNN</a:t>
                      </a:r>
                      <a:endParaRPr lang="en-US" sz="1000" b="0" i="0" u="none" strike="noStrike" dirty="0">
                        <a:solidFill>
                          <a:schemeClr val="tx1"/>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184817617"/>
                  </a:ext>
                </a:extLst>
              </a:tr>
              <a:tr h="67418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200" b="1" u="none" strike="noStrike" kern="1200" dirty="0">
                          <a:solidFill>
                            <a:schemeClr val="accent3"/>
                          </a:solidFill>
                          <a:effectLst/>
                          <a:latin typeface="+mj-lt"/>
                          <a:ea typeface="+mn-ea"/>
                          <a:cs typeface="+mn-cs"/>
                        </a:rPr>
                        <a:t>Reference</a:t>
                      </a: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000" b="0" i="0" u="none" strike="noStrike" dirty="0">
                          <a:solidFill>
                            <a:schemeClr val="tx1"/>
                          </a:solidFill>
                          <a:effectLst/>
                          <a:latin typeface="+mj-lt"/>
                        </a:rPr>
                        <a:t>https://nvidia.github.io/OpenSeq2Seq/html/index.html</a:t>
                      </a:r>
                    </a:p>
                  </a:txBody>
                  <a:tcPr marT="9144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000" b="0" i="0" u="none" strike="noStrike" dirty="0">
                          <a:solidFill>
                            <a:schemeClr val="tx1"/>
                          </a:solidFill>
                          <a:effectLst/>
                          <a:latin typeface="+mj-lt"/>
                        </a:rPr>
                        <a:t>https://nvidia.github.io/OpenSeq2Seq/html/index.html</a:t>
                      </a:r>
                    </a:p>
                  </a:txBody>
                  <a:tcPr marT="9144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u="none" strike="noStrike" kern="1200" dirty="0">
                          <a:solidFill>
                            <a:schemeClr val="tx1"/>
                          </a:solidFill>
                          <a:effectLst/>
                          <a:latin typeface="+mj-lt"/>
                          <a:ea typeface="+mn-ea"/>
                          <a:cs typeface="+mn-cs"/>
                        </a:rPr>
                        <a:t>https://jasperproject.github.io/</a:t>
                      </a:r>
                    </a:p>
                  </a:txBody>
                  <a:tcPr marT="9144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000" b="0" i="0" u="none" strike="noStrike" dirty="0">
                          <a:solidFill>
                            <a:schemeClr val="tx1"/>
                          </a:solidFill>
                          <a:effectLst/>
                          <a:latin typeface="+mj-lt"/>
                        </a:rPr>
                        <a:t>https://nvidia.github.io/OpenSeq2Seq/html/index.html</a:t>
                      </a:r>
                    </a:p>
                  </a:txBody>
                  <a:tcPr marT="9144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000" u="none" strike="noStrike" dirty="0">
                          <a:solidFill>
                            <a:schemeClr val="tx1"/>
                          </a:solidFill>
                          <a:effectLst/>
                          <a:latin typeface="+mj-lt"/>
                        </a:rPr>
                        <a:t>Tensorflow research model base for signal processing https://github.com/tensorflow/models</a:t>
                      </a:r>
                      <a:endParaRPr lang="en-US" sz="1000" b="0" i="0" u="none" strike="noStrike" dirty="0">
                        <a:solidFill>
                          <a:schemeClr val="tx1"/>
                        </a:solidFill>
                        <a:effectLst/>
                        <a:latin typeface="+mj-lt"/>
                      </a:endParaRPr>
                    </a:p>
                  </a:txBody>
                  <a:tcPr marT="91440" marB="9144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887759248"/>
                  </a:ext>
                </a:extLst>
              </a:tr>
              <a:tr h="117714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200" b="1" u="none" strike="noStrike" kern="1200" dirty="0">
                          <a:solidFill>
                            <a:schemeClr val="accent3"/>
                          </a:solidFill>
                          <a:effectLst/>
                          <a:latin typeface="+mj-lt"/>
                          <a:ea typeface="+mn-ea"/>
                          <a:cs typeface="+mn-cs"/>
                        </a:rPr>
                        <a:t>Salient Features</a:t>
                      </a: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228600" indent="-228600" algn="l" fontAlgn="ctr">
                        <a:buAutoNum type="arabicPeriod"/>
                      </a:pPr>
                      <a:r>
                        <a:rPr lang="en-US" sz="1000" u="none" strike="noStrike" dirty="0">
                          <a:solidFill>
                            <a:schemeClr val="tx1"/>
                          </a:solidFill>
                          <a:effectLst/>
                          <a:latin typeface="+mj-lt"/>
                        </a:rPr>
                        <a:t>Converged relatively faster</a:t>
                      </a:r>
                    </a:p>
                    <a:p>
                      <a:pPr marL="228600" marR="0" lvl="0" indent="-228600" algn="l" defTabSz="914400" rtl="0" eaLnBrk="1" fontAlgn="ctr" latinLnBrk="0" hangingPunct="1">
                        <a:lnSpc>
                          <a:spcPct val="100000"/>
                        </a:lnSpc>
                        <a:spcBef>
                          <a:spcPts val="0"/>
                        </a:spcBef>
                        <a:spcAft>
                          <a:spcPts val="0"/>
                        </a:spcAft>
                        <a:buClrTx/>
                        <a:buSzTx/>
                        <a:buFontTx/>
                        <a:buAutoNum type="arabicPeriod"/>
                        <a:tabLst/>
                        <a:defRPr/>
                      </a:pPr>
                      <a:r>
                        <a:rPr lang="en-US" sz="1000" u="none" strike="noStrike" dirty="0">
                          <a:solidFill>
                            <a:schemeClr val="tx1"/>
                          </a:solidFill>
                          <a:effectLst/>
                          <a:latin typeface="+mj-lt"/>
                        </a:rPr>
                        <a:t>We are able to train a fairly good model for the dataset provided</a:t>
                      </a:r>
                      <a:endParaRPr lang="en-US" sz="1000" b="0" i="0" u="none" strike="noStrike" dirty="0">
                        <a:solidFill>
                          <a:schemeClr val="tx1"/>
                        </a:solidFill>
                        <a:effectLst/>
                        <a:latin typeface="+mj-lt"/>
                      </a:endParaRPr>
                    </a:p>
                    <a:p>
                      <a:pPr marL="0" indent="0" algn="l" fontAlgn="ctr">
                        <a:buNone/>
                      </a:pPr>
                      <a:r>
                        <a:rPr lang="en-US" sz="1000" u="none" strike="noStrike" dirty="0">
                          <a:solidFill>
                            <a:schemeClr val="tx1"/>
                          </a:solidFill>
                          <a:effectLst/>
                          <a:latin typeface="+mj-lt"/>
                        </a:rPr>
                        <a:t> </a:t>
                      </a:r>
                      <a:endParaRPr lang="en-US" sz="1000" b="0" i="0" u="none" strike="noStrike" dirty="0">
                        <a:solidFill>
                          <a:schemeClr val="tx1"/>
                        </a:solidFill>
                        <a:effectLst/>
                        <a:latin typeface="+mj-lt"/>
                      </a:endParaRPr>
                    </a:p>
                  </a:txBody>
                  <a:tcPr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228600" indent="-228600" algn="l" defTabSz="914400" rtl="0" eaLnBrk="1" fontAlgn="ctr" latinLnBrk="0" hangingPunct="1">
                        <a:buAutoNum type="arabicPeriod"/>
                      </a:pPr>
                      <a:r>
                        <a:rPr lang="en-US" sz="1000" u="none" strike="noStrike" kern="1200" dirty="0">
                          <a:solidFill>
                            <a:schemeClr val="tx1"/>
                          </a:solidFill>
                          <a:effectLst/>
                          <a:latin typeface="+mj-lt"/>
                          <a:ea typeface="+mn-ea"/>
                          <a:cs typeface="+mn-cs"/>
                        </a:rPr>
                        <a:t>Large Network Model</a:t>
                      </a:r>
                    </a:p>
                    <a:p>
                      <a:pPr marL="228600" indent="-228600" algn="l" defTabSz="914400" rtl="0" eaLnBrk="1" fontAlgn="ctr" latinLnBrk="0" hangingPunct="1">
                        <a:buAutoNum type="arabicPeriod"/>
                      </a:pPr>
                      <a:r>
                        <a:rPr lang="en-US" sz="1000" u="none" strike="noStrike" kern="1200" dirty="0">
                          <a:solidFill>
                            <a:schemeClr val="tx1"/>
                          </a:solidFill>
                          <a:effectLst/>
                          <a:latin typeface="+mj-lt"/>
                          <a:ea typeface="+mn-ea"/>
                          <a:cs typeface="+mn-cs"/>
                        </a:rPr>
                        <a:t>Converged relatively faster </a:t>
                      </a:r>
                    </a:p>
                  </a:txBody>
                  <a:tcPr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228600" indent="-228600" algn="l" defTabSz="914400" rtl="0" eaLnBrk="1" fontAlgn="ctr" latinLnBrk="0" hangingPunct="1">
                        <a:buAutoNum type="arabicPeriod"/>
                      </a:pPr>
                      <a:r>
                        <a:rPr lang="en-US" sz="1000" u="none" strike="noStrike" kern="1200" dirty="0">
                          <a:solidFill>
                            <a:schemeClr val="tx1"/>
                          </a:solidFill>
                          <a:effectLst/>
                          <a:latin typeface="+mj-lt"/>
                          <a:ea typeface="+mn-ea"/>
                          <a:cs typeface="+mn-cs"/>
                        </a:rPr>
                        <a:t>CNN only architecture Jasper constitutes of very deep CNN layers</a:t>
                      </a:r>
                    </a:p>
                    <a:p>
                      <a:pPr marL="228600" indent="-228600" algn="l" defTabSz="914400" rtl="0" eaLnBrk="1" fontAlgn="ctr" latinLnBrk="0" hangingPunct="1">
                        <a:buAutoNum type="arabicPeriod"/>
                      </a:pPr>
                      <a:r>
                        <a:rPr lang="en-US" sz="1000" u="none" strike="noStrike" kern="1200" dirty="0">
                          <a:solidFill>
                            <a:schemeClr val="tx1"/>
                          </a:solidFill>
                          <a:effectLst/>
                          <a:latin typeface="+mj-lt"/>
                          <a:ea typeface="+mn-ea"/>
                          <a:cs typeface="+mn-cs"/>
                        </a:rPr>
                        <a:t>Number of channels going up to 1024 for final layer. </a:t>
                      </a:r>
                    </a:p>
                  </a:txBody>
                  <a:tcPr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228600" indent="-228600" algn="l" defTabSz="914400" rtl="0" eaLnBrk="1" fontAlgn="ctr" latinLnBrk="0" hangingPunct="1">
                        <a:buAutoNum type="arabicPeriod"/>
                      </a:pPr>
                      <a:r>
                        <a:rPr lang="en-US" sz="1000" u="none" strike="noStrike" kern="1200" dirty="0">
                          <a:solidFill>
                            <a:schemeClr val="tx1"/>
                          </a:solidFill>
                          <a:effectLst/>
                          <a:latin typeface="+mj-lt"/>
                          <a:ea typeface="+mn-ea"/>
                          <a:cs typeface="+mn-cs"/>
                        </a:rPr>
                        <a:t>Performance improvement in terms of convergence pattern</a:t>
                      </a:r>
                    </a:p>
                    <a:p>
                      <a:pPr marL="228600" indent="-228600" algn="l" defTabSz="914400" rtl="0" eaLnBrk="1" fontAlgn="ctr" latinLnBrk="0" hangingPunct="1">
                        <a:buAutoNum type="arabicPeriod"/>
                      </a:pPr>
                      <a:r>
                        <a:rPr lang="en-US" sz="1000" u="none" strike="noStrike" kern="1200" dirty="0">
                          <a:solidFill>
                            <a:schemeClr val="tx1"/>
                          </a:solidFill>
                          <a:effectLst/>
                          <a:latin typeface="+mj-lt"/>
                          <a:ea typeface="+mn-ea"/>
                          <a:cs typeface="+mn-cs"/>
                        </a:rPr>
                        <a:t>Performance improvement in terms of loss values</a:t>
                      </a:r>
                    </a:p>
                  </a:txBody>
                  <a:tcPr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228600" indent="-228600" algn="l" defTabSz="914400" rtl="0" eaLnBrk="1" fontAlgn="ctr" latinLnBrk="0" hangingPunct="1">
                        <a:buAutoNum type="arabicPeriod"/>
                      </a:pPr>
                      <a:r>
                        <a:rPr lang="en-US" sz="1000" u="none" strike="noStrike" kern="1200" dirty="0">
                          <a:solidFill>
                            <a:schemeClr val="tx1"/>
                          </a:solidFill>
                          <a:effectLst/>
                          <a:latin typeface="+mj-lt"/>
                          <a:ea typeface="+mn-ea"/>
                          <a:cs typeface="+mn-cs"/>
                        </a:rPr>
                        <a:t>Model creation using Python api of HMM</a:t>
                      </a:r>
                    </a:p>
                    <a:p>
                      <a:pPr marL="228600" indent="-228600" algn="l" defTabSz="914400" rtl="0" eaLnBrk="1" fontAlgn="ctr" latinLnBrk="0" hangingPunct="1">
                        <a:buAutoNum type="arabicPeriod"/>
                      </a:pPr>
                      <a:r>
                        <a:rPr lang="en-US" sz="1000" u="none" strike="noStrike" kern="1200" dirty="0">
                          <a:solidFill>
                            <a:schemeClr val="tx1"/>
                          </a:solidFill>
                          <a:effectLst/>
                          <a:latin typeface="+mj-lt"/>
                          <a:ea typeface="+mn-ea"/>
                          <a:cs typeface="+mn-cs"/>
                        </a:rPr>
                        <a:t>Fitting to HMM and decoding</a:t>
                      </a:r>
                    </a:p>
                    <a:p>
                      <a:pPr marL="228600" indent="-228600" algn="l" defTabSz="914400" rtl="0" eaLnBrk="1" fontAlgn="ctr" latinLnBrk="0" hangingPunct="1">
                        <a:buAutoNum type="arabicPeriod"/>
                      </a:pPr>
                      <a:r>
                        <a:rPr lang="en-US" sz="1000" u="none" strike="noStrike" kern="1200" dirty="0">
                          <a:solidFill>
                            <a:schemeClr val="tx1"/>
                          </a:solidFill>
                          <a:effectLst/>
                          <a:latin typeface="+mj-lt"/>
                          <a:ea typeface="+mn-ea"/>
                          <a:cs typeface="+mn-cs"/>
                        </a:rPr>
                        <a:t>RNN based decoding output </a:t>
                      </a:r>
                    </a:p>
                  </a:txBody>
                  <a:tcPr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933807730"/>
                  </a:ext>
                </a:extLst>
              </a:tr>
              <a:tr h="107968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200" b="1" u="none" strike="noStrike" kern="1200" dirty="0">
                          <a:solidFill>
                            <a:schemeClr val="accent3"/>
                          </a:solidFill>
                          <a:effectLst/>
                          <a:latin typeface="+mj-lt"/>
                          <a:ea typeface="+mn-ea"/>
                          <a:cs typeface="+mn-cs"/>
                        </a:rPr>
                        <a:t>Disadvantage</a:t>
                      </a: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ctr"/>
                      <a:endParaRPr lang="en-US" sz="1000" b="0" i="0" u="none" strike="noStrike" dirty="0">
                        <a:solidFill>
                          <a:schemeClr val="tx1"/>
                        </a:solidFill>
                        <a:effectLst/>
                        <a:latin typeface="+mj-lt"/>
                      </a:endParaRPr>
                    </a:p>
                  </a:txBody>
                  <a:tcPr marT="91440" marB="9144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ctr"/>
                      <a:r>
                        <a:rPr lang="en-US" sz="1000" b="0" i="0" u="none" strike="noStrike" dirty="0">
                          <a:solidFill>
                            <a:schemeClr val="tx1"/>
                          </a:solidFill>
                          <a:effectLst/>
                          <a:latin typeface="+mj-lt"/>
                        </a:rPr>
                        <a:t>Adds unnecessary complexity for smaller data set</a:t>
                      </a:r>
                    </a:p>
                  </a:txBody>
                  <a:tcPr marT="91440" marB="9144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ctr"/>
                      <a:r>
                        <a:rPr lang="en-US" sz="1000" u="none" strike="noStrike" dirty="0">
                          <a:solidFill>
                            <a:schemeClr val="tx1"/>
                          </a:solidFill>
                          <a:effectLst/>
                          <a:latin typeface="+mj-lt"/>
                        </a:rPr>
                        <a:t>Model didn’t converge much further even after fairly large number of epochs</a:t>
                      </a:r>
                      <a:endParaRPr lang="en-US" sz="1000" b="0" i="0" u="none" strike="noStrike" dirty="0">
                        <a:solidFill>
                          <a:schemeClr val="tx1"/>
                        </a:solidFill>
                        <a:effectLst/>
                        <a:latin typeface="+mj-lt"/>
                      </a:endParaRPr>
                    </a:p>
                  </a:txBody>
                  <a:tcPr marT="91440" marB="9144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ctr"/>
                      <a:r>
                        <a:rPr lang="en-US" sz="1000" b="0" i="0" u="none" strike="noStrike" dirty="0">
                          <a:solidFill>
                            <a:schemeClr val="tx1"/>
                          </a:solidFill>
                          <a:effectLst/>
                          <a:latin typeface="+mj-lt"/>
                        </a:rPr>
                        <a:t>Not giving good results without Language Model. Throwing repeated chars.</a:t>
                      </a:r>
                    </a:p>
                  </a:txBody>
                  <a:tcPr marT="91440" marB="9144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228600" indent="-228600" algn="l" defTabSz="914400" rtl="0" eaLnBrk="1" fontAlgn="ctr" latinLnBrk="0" hangingPunct="1">
                        <a:buAutoNum type="arabicPeriod"/>
                      </a:pPr>
                      <a:r>
                        <a:rPr lang="en-US" sz="1000" u="none" strike="noStrike" kern="1200" dirty="0">
                          <a:solidFill>
                            <a:schemeClr val="tx1"/>
                          </a:solidFill>
                          <a:effectLst/>
                          <a:latin typeface="+mj-lt"/>
                          <a:ea typeface="+mn-ea"/>
                          <a:cs typeface="+mn-cs"/>
                        </a:rPr>
                        <a:t>Slow in performance </a:t>
                      </a:r>
                    </a:p>
                    <a:p>
                      <a:pPr marL="228600" indent="-228600" algn="l" defTabSz="914400" rtl="0" eaLnBrk="1" fontAlgn="ctr" latinLnBrk="0" hangingPunct="1">
                        <a:buAutoNum type="arabicPeriod"/>
                      </a:pPr>
                      <a:r>
                        <a:rPr lang="en-US" sz="1000" u="none" strike="noStrike" kern="1200" dirty="0">
                          <a:solidFill>
                            <a:schemeClr val="tx1"/>
                          </a:solidFill>
                          <a:effectLst/>
                          <a:latin typeface="+mj-lt"/>
                          <a:ea typeface="+mn-ea"/>
                          <a:cs typeface="+mn-cs"/>
                        </a:rPr>
                        <a:t>Crashes on large sentences</a:t>
                      </a:r>
                    </a:p>
                    <a:p>
                      <a:pPr marL="228600" indent="-228600" algn="l" defTabSz="914400" rtl="0" eaLnBrk="1" fontAlgn="ctr" latinLnBrk="0" hangingPunct="1">
                        <a:buAutoNum type="arabicPeriod"/>
                      </a:pPr>
                      <a:r>
                        <a:rPr lang="en-US" sz="1000" u="none" strike="noStrike" kern="1200" dirty="0">
                          <a:solidFill>
                            <a:schemeClr val="tx1"/>
                          </a:solidFill>
                          <a:effectLst/>
                          <a:latin typeface="+mj-lt"/>
                          <a:ea typeface="+mn-ea"/>
                          <a:cs typeface="+mn-cs"/>
                        </a:rPr>
                        <a:t>Cannot compile on 2.x Python version</a:t>
                      </a:r>
                    </a:p>
                  </a:txBody>
                  <a:tcPr marT="91440" marB="9144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00306917"/>
                  </a:ext>
                </a:extLst>
              </a:tr>
              <a:tr h="80976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200" b="1" u="none" strike="noStrike" kern="1200" dirty="0">
                          <a:solidFill>
                            <a:schemeClr val="accent3"/>
                          </a:solidFill>
                          <a:effectLst/>
                          <a:latin typeface="+mj-lt"/>
                          <a:ea typeface="+mn-ea"/>
                          <a:cs typeface="+mn-cs"/>
                        </a:rPr>
                        <a:t>Noise Removal</a:t>
                      </a: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ctr"/>
                      <a:r>
                        <a:rPr lang="en-US" sz="1000" u="none" strike="noStrike" dirty="0">
                          <a:solidFill>
                            <a:schemeClr val="tx1"/>
                          </a:solidFill>
                          <a:effectLst/>
                          <a:latin typeface="+mj-lt"/>
                        </a:rPr>
                        <a:t>Python 3.X version to 2.x</a:t>
                      </a:r>
                      <a:br>
                        <a:rPr lang="en-US" sz="1000" u="none" strike="noStrike" dirty="0">
                          <a:solidFill>
                            <a:schemeClr val="tx1"/>
                          </a:solidFill>
                          <a:effectLst/>
                          <a:latin typeface="+mj-lt"/>
                        </a:rPr>
                      </a:br>
                      <a:r>
                        <a:rPr lang="en-US" sz="1000" u="none" strike="noStrike" dirty="0">
                          <a:solidFill>
                            <a:schemeClr val="tx1"/>
                          </a:solidFill>
                          <a:effectLst/>
                          <a:latin typeface="+mj-lt"/>
                        </a:rPr>
                        <a:t>UTF-8sig Encoding used for removing noise</a:t>
                      </a:r>
                      <a:endParaRPr lang="en-US" sz="1000" b="0" i="0" u="none" strike="noStrike" dirty="0">
                        <a:solidFill>
                          <a:schemeClr val="tx1"/>
                        </a:solidFill>
                        <a:effectLst/>
                        <a:latin typeface="+mj-lt"/>
                      </a:endParaRPr>
                    </a:p>
                  </a:txBody>
                  <a:tcPr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ctr"/>
                      <a:r>
                        <a:rPr lang="en-US" sz="1000" u="none" strike="noStrike" dirty="0">
                          <a:solidFill>
                            <a:schemeClr val="tx1"/>
                          </a:solidFill>
                          <a:effectLst/>
                          <a:latin typeface="+mj-lt"/>
                        </a:rPr>
                        <a:t>Python 3.X version to 2.x</a:t>
                      </a:r>
                      <a:br>
                        <a:rPr lang="en-US" sz="1000" u="none" strike="noStrike" dirty="0">
                          <a:solidFill>
                            <a:schemeClr val="tx1"/>
                          </a:solidFill>
                          <a:effectLst/>
                          <a:latin typeface="+mj-lt"/>
                        </a:rPr>
                      </a:br>
                      <a:r>
                        <a:rPr lang="en-US" sz="1000" u="none" strike="noStrike" dirty="0">
                          <a:solidFill>
                            <a:schemeClr val="tx1"/>
                          </a:solidFill>
                          <a:effectLst/>
                          <a:latin typeface="+mj-lt"/>
                        </a:rPr>
                        <a:t>UTF-8sig Encoding used for removing noise</a:t>
                      </a:r>
                      <a:endParaRPr lang="en-US" sz="1000" b="0" i="0" u="none" strike="noStrike" dirty="0">
                        <a:solidFill>
                          <a:schemeClr val="tx1"/>
                        </a:solidFill>
                        <a:effectLst/>
                        <a:latin typeface="+mj-lt"/>
                      </a:endParaRPr>
                    </a:p>
                  </a:txBody>
                  <a:tcPr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ctr"/>
                      <a:r>
                        <a:rPr lang="en-US" sz="1000" u="none" strike="noStrike" dirty="0">
                          <a:solidFill>
                            <a:schemeClr val="tx1"/>
                          </a:solidFill>
                          <a:effectLst/>
                          <a:latin typeface="+mj-lt"/>
                        </a:rPr>
                        <a:t>Python 3.X version to 2.x</a:t>
                      </a:r>
                      <a:br>
                        <a:rPr lang="en-US" sz="1000" u="none" strike="noStrike" dirty="0">
                          <a:solidFill>
                            <a:schemeClr val="tx1"/>
                          </a:solidFill>
                          <a:effectLst/>
                          <a:latin typeface="+mj-lt"/>
                        </a:rPr>
                      </a:br>
                      <a:r>
                        <a:rPr lang="en-US" sz="1000" u="none" strike="noStrike" dirty="0">
                          <a:solidFill>
                            <a:schemeClr val="tx1"/>
                          </a:solidFill>
                          <a:effectLst/>
                          <a:latin typeface="+mj-lt"/>
                        </a:rPr>
                        <a:t>UTF-8sig Encoding used for removing noise</a:t>
                      </a:r>
                      <a:endParaRPr lang="en-US" sz="1000" b="0" i="0" u="none" strike="noStrike" dirty="0">
                        <a:solidFill>
                          <a:schemeClr val="tx1"/>
                        </a:solidFill>
                        <a:effectLst/>
                        <a:latin typeface="+mj-lt"/>
                      </a:endParaRPr>
                    </a:p>
                  </a:txBody>
                  <a:tcPr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ctr"/>
                      <a:r>
                        <a:rPr lang="en-US" sz="1000" u="none" strike="noStrike" dirty="0">
                          <a:solidFill>
                            <a:schemeClr val="tx1"/>
                          </a:solidFill>
                          <a:effectLst/>
                          <a:latin typeface="+mj-lt"/>
                        </a:rPr>
                        <a:t>Python 3.X version to 2.x</a:t>
                      </a:r>
                      <a:br>
                        <a:rPr lang="en-US" sz="1000" u="none" strike="noStrike" dirty="0">
                          <a:solidFill>
                            <a:schemeClr val="tx1"/>
                          </a:solidFill>
                          <a:effectLst/>
                          <a:latin typeface="+mj-lt"/>
                        </a:rPr>
                      </a:br>
                      <a:r>
                        <a:rPr lang="en-US" sz="1000" u="none" strike="noStrike" dirty="0">
                          <a:solidFill>
                            <a:schemeClr val="tx1"/>
                          </a:solidFill>
                          <a:effectLst/>
                          <a:latin typeface="+mj-lt"/>
                        </a:rPr>
                        <a:t>UTF-8sig Encoding used for removing noise</a:t>
                      </a:r>
                      <a:endParaRPr lang="en-US" sz="1000" b="0" i="0" u="none" strike="noStrike" dirty="0">
                        <a:solidFill>
                          <a:schemeClr val="tx1"/>
                        </a:solidFill>
                        <a:effectLst/>
                        <a:latin typeface="+mj-lt"/>
                      </a:endParaRPr>
                    </a:p>
                  </a:txBody>
                  <a:tcPr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ctr"/>
                      <a:endParaRPr lang="en-US" sz="1000" b="0" i="0" u="none" strike="noStrike" dirty="0">
                        <a:solidFill>
                          <a:schemeClr val="tx1"/>
                        </a:solidFill>
                        <a:effectLst/>
                        <a:latin typeface="+mj-lt"/>
                      </a:endParaRPr>
                    </a:p>
                  </a:txBody>
                  <a:tcPr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16244824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Part IV: Experimental evaluation</a:t>
            </a:r>
          </a:p>
        </p:txBody>
      </p:sp>
      <p:graphicFrame>
        <p:nvGraphicFramePr>
          <p:cNvPr id="5" name="Content Placeholder 3"/>
          <p:cNvGraphicFramePr>
            <a:graphicFrameLocks noGrp="1"/>
          </p:cNvGraphicFramePr>
          <p:nvPr>
            <p:ph idx="4294967295"/>
            <p:extLst>
              <p:ext uri="{D42A27DB-BD31-4B8C-83A1-F6EECF244321}">
                <p14:modId xmlns="" xmlns:p14="http://schemas.microsoft.com/office/powerpoint/2010/main" val="1941908596"/>
              </p:ext>
            </p:extLst>
          </p:nvPr>
        </p:nvGraphicFramePr>
        <p:xfrm>
          <a:off x="548640" y="721810"/>
          <a:ext cx="10125165" cy="5124864"/>
        </p:xfrm>
        <a:graphic>
          <a:graphicData uri="http://schemas.openxmlformats.org/drawingml/2006/table">
            <a:tbl>
              <a:tblPr>
                <a:tableStyleId>{5C22544A-7EE6-4342-B048-85BDC9FD1C3A}</a:tableStyleId>
              </a:tblPr>
              <a:tblGrid>
                <a:gridCol w="1825896">
                  <a:extLst>
                    <a:ext uri="{9D8B030D-6E8A-4147-A177-3AD203B41FA5}">
                      <a16:colId xmlns="" xmlns:a16="http://schemas.microsoft.com/office/drawing/2014/main" val="1560114252"/>
                    </a:ext>
                  </a:extLst>
                </a:gridCol>
                <a:gridCol w="1523590">
                  <a:extLst>
                    <a:ext uri="{9D8B030D-6E8A-4147-A177-3AD203B41FA5}">
                      <a16:colId xmlns="" xmlns:a16="http://schemas.microsoft.com/office/drawing/2014/main" val="3821250174"/>
                    </a:ext>
                  </a:extLst>
                </a:gridCol>
                <a:gridCol w="2083841">
                  <a:extLst>
                    <a:ext uri="{9D8B030D-6E8A-4147-A177-3AD203B41FA5}">
                      <a16:colId xmlns="" xmlns:a16="http://schemas.microsoft.com/office/drawing/2014/main" val="1598357128"/>
                    </a:ext>
                  </a:extLst>
                </a:gridCol>
                <a:gridCol w="1382401">
                  <a:extLst>
                    <a:ext uri="{9D8B030D-6E8A-4147-A177-3AD203B41FA5}">
                      <a16:colId xmlns="" xmlns:a16="http://schemas.microsoft.com/office/drawing/2014/main" val="961452852"/>
                    </a:ext>
                  </a:extLst>
                </a:gridCol>
                <a:gridCol w="1643306">
                  <a:extLst>
                    <a:ext uri="{9D8B030D-6E8A-4147-A177-3AD203B41FA5}">
                      <a16:colId xmlns="" xmlns:a16="http://schemas.microsoft.com/office/drawing/2014/main" val="1070009342"/>
                    </a:ext>
                  </a:extLst>
                </a:gridCol>
                <a:gridCol w="1666131">
                  <a:extLst>
                    <a:ext uri="{9D8B030D-6E8A-4147-A177-3AD203B41FA5}">
                      <a16:colId xmlns="" xmlns:a16="http://schemas.microsoft.com/office/drawing/2014/main" val="1572201791"/>
                    </a:ext>
                  </a:extLst>
                </a:gridCol>
              </a:tblGrid>
              <a:tr h="398825">
                <a:tc gridSpan="6">
                  <a:txBody>
                    <a:bodyPr/>
                    <a:lstStyle/>
                    <a:p>
                      <a:pPr algn="ctr" fontAlgn="ctr"/>
                      <a:r>
                        <a:rPr lang="en-US" sz="1600" b="1" u="none" strike="noStrike" dirty="0">
                          <a:solidFill>
                            <a:srgbClr val="0070C0"/>
                          </a:solidFill>
                          <a:effectLst/>
                          <a:latin typeface="+mj-lt"/>
                        </a:rPr>
                        <a:t>Experimental Evaluation</a:t>
                      </a:r>
                      <a:endParaRPr lang="en-US" sz="1600" b="1" i="0" u="none" strike="noStrike" dirty="0">
                        <a:solidFill>
                          <a:srgbClr val="0070C0"/>
                        </a:solidFill>
                        <a:effectLst/>
                        <a:latin typeface="+mj-lt"/>
                      </a:endParaRPr>
                    </a:p>
                  </a:txBody>
                  <a:tcPr marL="8891" marR="8891" marT="8891"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257709249"/>
                  </a:ext>
                </a:extLst>
              </a:tr>
              <a:tr h="250102">
                <a:tc>
                  <a:txBody>
                    <a:bodyPr/>
                    <a:lstStyle/>
                    <a:p>
                      <a:pPr algn="ctr" fontAlgn="ctr"/>
                      <a:r>
                        <a:rPr lang="en-US" sz="1200" b="1" u="none" strike="noStrike" kern="1200" dirty="0">
                          <a:solidFill>
                            <a:schemeClr val="tx1"/>
                          </a:solidFill>
                          <a:effectLst/>
                          <a:latin typeface="+mn-lt"/>
                          <a:ea typeface="+mn-ea"/>
                          <a:cs typeface="+mn-cs"/>
                        </a:rPr>
                        <a:t>Model Number</a:t>
                      </a:r>
                      <a:endParaRPr lang="en-US" sz="1200" b="1" i="0" u="none" strike="noStrike" dirty="0">
                        <a:solidFill>
                          <a:schemeClr val="tx1"/>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6"/>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fontAlgn="ctr" latinLnBrk="0" hangingPunct="1"/>
                      <a:r>
                        <a:rPr lang="en-US" sz="1050" b="1" u="none" strike="noStrike" kern="1200" dirty="0">
                          <a:solidFill>
                            <a:schemeClr val="tx1"/>
                          </a:solidFill>
                          <a:effectLst/>
                          <a:latin typeface="+mj-lt"/>
                          <a:ea typeface="+mn-ea"/>
                          <a:cs typeface="+mn-cs"/>
                        </a:rPr>
                        <a:t>Model 1</a:t>
                      </a: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6"/>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fontAlgn="ctr" latinLnBrk="0" hangingPunct="1"/>
                      <a:r>
                        <a:rPr lang="en-US" sz="1050" b="1" u="none" strike="noStrike" kern="1200" dirty="0">
                          <a:solidFill>
                            <a:schemeClr val="tx1"/>
                          </a:solidFill>
                          <a:effectLst/>
                          <a:latin typeface="+mj-lt"/>
                          <a:ea typeface="+mn-ea"/>
                          <a:cs typeface="+mn-cs"/>
                        </a:rPr>
                        <a:t>Model 2</a:t>
                      </a: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6"/>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fontAlgn="ctr" latinLnBrk="0" hangingPunct="1"/>
                      <a:r>
                        <a:rPr lang="en-US" sz="1050" b="1" u="none" strike="noStrike" kern="1200" dirty="0">
                          <a:solidFill>
                            <a:schemeClr val="tx1"/>
                          </a:solidFill>
                          <a:effectLst/>
                          <a:latin typeface="+mj-lt"/>
                          <a:ea typeface="+mn-ea"/>
                          <a:cs typeface="+mn-cs"/>
                        </a:rPr>
                        <a:t>Model 3</a:t>
                      </a: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6"/>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fontAlgn="ctr" latinLnBrk="0" hangingPunct="1"/>
                      <a:r>
                        <a:rPr lang="en-US" sz="1050" b="1" u="none" strike="noStrike" kern="1200" dirty="0">
                          <a:solidFill>
                            <a:schemeClr val="tx1"/>
                          </a:solidFill>
                          <a:effectLst/>
                          <a:latin typeface="+mj-lt"/>
                          <a:ea typeface="+mn-ea"/>
                          <a:cs typeface="+mn-cs"/>
                        </a:rPr>
                        <a:t>Model 4</a:t>
                      </a: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6"/>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fontAlgn="ctr" latinLnBrk="0" hangingPunct="1"/>
                      <a:r>
                        <a:rPr lang="en-US" sz="1050" b="1" u="none" strike="noStrike" kern="1200" dirty="0">
                          <a:solidFill>
                            <a:schemeClr val="tx1"/>
                          </a:solidFill>
                          <a:effectLst/>
                          <a:latin typeface="+mj-lt"/>
                          <a:ea typeface="+mn-ea"/>
                          <a:cs typeface="+mn-cs"/>
                        </a:rPr>
                        <a:t>Model 5</a:t>
                      </a: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6"/>
                    </a:solidFill>
                  </a:tcPr>
                </a:tc>
                <a:extLst>
                  <a:ext uri="{0D108BD9-81ED-4DB2-BD59-A6C34878D82A}">
                    <a16:rowId xmlns="" xmlns:a16="http://schemas.microsoft.com/office/drawing/2014/main" val="2009860655"/>
                  </a:ext>
                </a:extLst>
              </a:tr>
              <a:tr h="25010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200" b="1" u="none" strike="noStrike" dirty="0">
                          <a:solidFill>
                            <a:schemeClr val="tx1"/>
                          </a:solidFill>
                          <a:effectLst/>
                          <a:latin typeface="+mj-lt"/>
                        </a:rPr>
                        <a:t>Model Name</a:t>
                      </a:r>
                      <a:endParaRPr lang="en-US" sz="1200" b="1" i="0" u="none" strike="noStrike" dirty="0">
                        <a:solidFill>
                          <a:schemeClr val="tx1"/>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6"/>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050" b="1" u="none" strike="noStrike" dirty="0">
                          <a:solidFill>
                            <a:schemeClr val="tx1"/>
                          </a:solidFill>
                          <a:effectLst/>
                          <a:latin typeface="+mj-lt"/>
                        </a:rPr>
                        <a:t>DeepSpeech2(Small)</a:t>
                      </a:r>
                      <a:endParaRPr lang="en-US" sz="1050" b="1" i="0" u="none" strike="noStrike" dirty="0">
                        <a:solidFill>
                          <a:schemeClr val="tx1"/>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6"/>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050" b="1" u="none" strike="noStrike" dirty="0">
                          <a:solidFill>
                            <a:schemeClr val="tx1"/>
                          </a:solidFill>
                          <a:effectLst/>
                          <a:latin typeface="+mj-lt"/>
                        </a:rPr>
                        <a:t>DeepSpeech2(Big)</a:t>
                      </a:r>
                      <a:endParaRPr lang="en-US" sz="1050" b="1" i="0" u="none" strike="noStrike" dirty="0">
                        <a:solidFill>
                          <a:schemeClr val="tx1"/>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6"/>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050" b="1" u="none" strike="noStrike" dirty="0">
                          <a:solidFill>
                            <a:schemeClr val="tx1"/>
                          </a:solidFill>
                          <a:effectLst/>
                          <a:latin typeface="+mj-lt"/>
                        </a:rPr>
                        <a:t>Jasper</a:t>
                      </a:r>
                      <a:endParaRPr lang="en-US" sz="1050" b="1" i="0" u="none" strike="noStrike" dirty="0">
                        <a:solidFill>
                          <a:schemeClr val="tx1"/>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6"/>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050" b="1" u="none" strike="noStrike" dirty="0">
                          <a:solidFill>
                            <a:schemeClr val="tx1"/>
                          </a:solidFill>
                          <a:effectLst/>
                          <a:latin typeface="+mj-lt"/>
                        </a:rPr>
                        <a:t>Listen, Attend and Spell</a:t>
                      </a:r>
                      <a:endParaRPr lang="en-US" sz="1050" b="1" i="0" u="none" strike="noStrike" dirty="0">
                        <a:solidFill>
                          <a:schemeClr val="tx1"/>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6"/>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US" sz="1050" b="1" u="none" strike="noStrike" dirty="0">
                          <a:solidFill>
                            <a:schemeClr val="tx1"/>
                          </a:solidFill>
                          <a:effectLst/>
                          <a:latin typeface="+mj-lt"/>
                        </a:rPr>
                        <a:t>Our_CustomModel</a:t>
                      </a:r>
                      <a:endParaRPr lang="en-US" sz="1050" b="1" i="0" u="none" strike="noStrike" dirty="0">
                        <a:solidFill>
                          <a:schemeClr val="tx1"/>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6"/>
                    </a:solidFill>
                  </a:tcPr>
                </a:tc>
                <a:extLst>
                  <a:ext uri="{0D108BD9-81ED-4DB2-BD59-A6C34878D82A}">
                    <a16:rowId xmlns="" xmlns:a16="http://schemas.microsoft.com/office/drawing/2014/main" val="3893752461"/>
                  </a:ext>
                </a:extLst>
              </a:tr>
              <a:tr h="1765033">
                <a:tc>
                  <a:txBody>
                    <a:bodyPr/>
                    <a:lstStyle/>
                    <a:p>
                      <a:pPr algn="ctr" fontAlgn="ctr"/>
                      <a:r>
                        <a:rPr lang="en-US" sz="1200" b="1" u="none" strike="noStrike" dirty="0">
                          <a:solidFill>
                            <a:schemeClr val="accent3"/>
                          </a:solidFill>
                          <a:effectLst/>
                          <a:latin typeface="+mj-lt"/>
                        </a:rPr>
                        <a:t>Differentiator</a:t>
                      </a:r>
                      <a:endParaRPr lang="en-US" sz="1200" b="1" i="0" u="none" strike="noStrike" dirty="0">
                        <a:solidFill>
                          <a:schemeClr val="accent3"/>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228600" indent="-228600" algn="l" fontAlgn="ctr">
                        <a:spcBef>
                          <a:spcPts val="600"/>
                        </a:spcBef>
                        <a:buFont typeface="+mj-lt"/>
                        <a:buAutoNum type="arabicPeriod"/>
                      </a:pPr>
                      <a:r>
                        <a:rPr lang="en-US" sz="1000" u="none" strike="noStrike" dirty="0">
                          <a:solidFill>
                            <a:schemeClr val="tx1"/>
                          </a:solidFill>
                          <a:effectLst/>
                          <a:latin typeface="+mj-lt"/>
                        </a:rPr>
                        <a:t>Small Size model with good performance</a:t>
                      </a:r>
                    </a:p>
                    <a:p>
                      <a:pPr marL="228600" indent="-228600" algn="l" fontAlgn="ctr">
                        <a:spcBef>
                          <a:spcPts val="600"/>
                        </a:spcBef>
                        <a:buFont typeface="+mj-lt"/>
                        <a:buAutoNum type="arabicPeriod"/>
                      </a:pPr>
                      <a:r>
                        <a:rPr lang="en-US" sz="1000" u="none" strike="noStrike" dirty="0">
                          <a:solidFill>
                            <a:schemeClr val="tx1"/>
                          </a:solidFill>
                          <a:effectLst/>
                          <a:latin typeface="+mj-lt"/>
                        </a:rPr>
                        <a:t>Tuning CNN model </a:t>
                      </a:r>
                    </a:p>
                    <a:p>
                      <a:pPr marL="228600" indent="-228600" algn="l" fontAlgn="ctr">
                        <a:spcBef>
                          <a:spcPts val="600"/>
                        </a:spcBef>
                        <a:buFont typeface="+mj-lt"/>
                        <a:buAutoNum type="arabicPeriod"/>
                      </a:pPr>
                      <a:r>
                        <a:rPr lang="en-US" sz="1000" u="none" strike="noStrike" dirty="0">
                          <a:solidFill>
                            <a:schemeClr val="tx1"/>
                          </a:solidFill>
                          <a:effectLst/>
                          <a:latin typeface="+mj-lt"/>
                        </a:rPr>
                        <a:t>Trained for 500 epochs</a:t>
                      </a:r>
                    </a:p>
                    <a:p>
                      <a:pPr marL="228600" indent="-228600" algn="l" fontAlgn="ctr">
                        <a:spcBef>
                          <a:spcPts val="600"/>
                        </a:spcBef>
                        <a:buFont typeface="+mj-lt"/>
                        <a:buAutoNum type="arabicPeriod"/>
                      </a:pPr>
                      <a:r>
                        <a:rPr lang="en-US" sz="1000" u="none" strike="noStrike" dirty="0">
                          <a:solidFill>
                            <a:schemeClr val="tx1"/>
                          </a:solidFill>
                          <a:effectLst/>
                          <a:latin typeface="+mj-lt"/>
                        </a:rPr>
                        <a:t>Saved 5 best checkpoints till the latest step  for future retraining</a:t>
                      </a:r>
                      <a:endParaRPr lang="en-US" sz="1000" b="0" i="0" u="none" strike="noStrike" dirty="0">
                        <a:solidFill>
                          <a:schemeClr val="tx1"/>
                        </a:solidFill>
                        <a:effectLst/>
                        <a:latin typeface="+mj-lt"/>
                      </a:endParaRPr>
                    </a:p>
                  </a:txBody>
                  <a:tcPr marT="91440" marB="9144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228600" indent="-228600" algn="l" defTabSz="914400" rtl="0" eaLnBrk="1" fontAlgn="ctr" latinLnBrk="0" hangingPunct="1">
                        <a:spcBef>
                          <a:spcPts val="600"/>
                        </a:spcBef>
                        <a:buFont typeface="+mj-lt"/>
                        <a:buAutoNum type="arabicPeriod"/>
                      </a:pPr>
                      <a:r>
                        <a:rPr lang="en-US" sz="1000" u="none" strike="noStrike" kern="1200" dirty="0">
                          <a:solidFill>
                            <a:schemeClr val="tx1"/>
                          </a:solidFill>
                          <a:effectLst/>
                          <a:latin typeface="+mj-lt"/>
                          <a:ea typeface="+mn-ea"/>
                          <a:cs typeface="+mn-cs"/>
                        </a:rPr>
                        <a:t>Increased the network size and tweaked the batch size for</a:t>
                      </a:r>
                      <a:br>
                        <a:rPr lang="en-US" sz="1000" u="none" strike="noStrike" kern="1200" dirty="0">
                          <a:solidFill>
                            <a:schemeClr val="tx1"/>
                          </a:solidFill>
                          <a:effectLst/>
                          <a:latin typeface="+mj-lt"/>
                          <a:ea typeface="+mn-ea"/>
                          <a:cs typeface="+mn-cs"/>
                        </a:rPr>
                      </a:br>
                      <a:r>
                        <a:rPr lang="en-US" sz="1000" u="none" strike="noStrike" kern="1200" dirty="0">
                          <a:solidFill>
                            <a:schemeClr val="tx1"/>
                          </a:solidFill>
                          <a:effectLst/>
                          <a:latin typeface="+mj-lt"/>
                          <a:ea typeface="+mn-ea"/>
                          <a:cs typeface="+mn-cs"/>
                        </a:rPr>
                        <a:t>better Performance</a:t>
                      </a:r>
                    </a:p>
                    <a:p>
                      <a:pPr marL="228600" indent="-228600" algn="l" defTabSz="914400" rtl="0" eaLnBrk="1" fontAlgn="ctr" latinLnBrk="0" hangingPunct="1">
                        <a:spcBef>
                          <a:spcPts val="600"/>
                        </a:spcBef>
                        <a:buFont typeface="+mj-lt"/>
                        <a:buAutoNum type="arabicPeriod"/>
                      </a:pPr>
                      <a:r>
                        <a:rPr lang="en-US" sz="1000" u="none" strike="noStrike" kern="1200" dirty="0">
                          <a:solidFill>
                            <a:schemeClr val="tx1"/>
                          </a:solidFill>
                          <a:effectLst/>
                          <a:latin typeface="+mj-lt"/>
                          <a:ea typeface="+mn-ea"/>
                          <a:cs typeface="+mn-cs"/>
                        </a:rPr>
                        <a:t>Model Tuning for different spectrograph heat maps</a:t>
                      </a:r>
                    </a:p>
                    <a:p>
                      <a:pPr marL="228600" indent="-228600" algn="l" defTabSz="914400" rtl="0" eaLnBrk="1" fontAlgn="ctr" latinLnBrk="0" hangingPunct="1">
                        <a:spcBef>
                          <a:spcPts val="600"/>
                        </a:spcBef>
                        <a:buFont typeface="+mj-lt"/>
                        <a:buAutoNum type="arabicPeriod"/>
                      </a:pPr>
                      <a:r>
                        <a:rPr lang="en-US" sz="1000" u="none" strike="noStrike" kern="1200" dirty="0">
                          <a:solidFill>
                            <a:schemeClr val="tx1"/>
                          </a:solidFill>
                          <a:effectLst/>
                          <a:latin typeface="+mj-lt"/>
                          <a:ea typeface="+mn-ea"/>
                          <a:cs typeface="+mn-cs"/>
                        </a:rPr>
                        <a:t>Fine Tuning CNN model </a:t>
                      </a:r>
                    </a:p>
                    <a:p>
                      <a:pPr marL="228600" indent="-228600" algn="l" defTabSz="914400" rtl="0" eaLnBrk="1" fontAlgn="ctr" latinLnBrk="0" hangingPunct="1">
                        <a:spcBef>
                          <a:spcPts val="600"/>
                        </a:spcBef>
                        <a:buFont typeface="+mj-lt"/>
                        <a:buAutoNum type="arabicPeriod"/>
                      </a:pPr>
                      <a:r>
                        <a:rPr lang="en-US" sz="1000" u="none" strike="noStrike" kern="1200" dirty="0">
                          <a:solidFill>
                            <a:schemeClr val="tx1"/>
                          </a:solidFill>
                          <a:effectLst/>
                          <a:latin typeface="+mj-lt"/>
                          <a:ea typeface="+mn-ea"/>
                          <a:cs typeface="+mn-cs"/>
                        </a:rPr>
                        <a:t>Trained for 500 epochs</a:t>
                      </a:r>
                    </a:p>
                    <a:p>
                      <a:pPr marL="228600" indent="-228600" algn="l" defTabSz="914400" rtl="0" eaLnBrk="1" fontAlgn="ctr" latinLnBrk="0" hangingPunct="1">
                        <a:spcBef>
                          <a:spcPts val="600"/>
                        </a:spcBef>
                        <a:buFont typeface="+mj-lt"/>
                        <a:buAutoNum type="arabicPeriod"/>
                      </a:pPr>
                      <a:r>
                        <a:rPr lang="en-US" sz="1000" u="none" strike="noStrike" kern="1200" dirty="0">
                          <a:solidFill>
                            <a:schemeClr val="tx1"/>
                          </a:solidFill>
                          <a:effectLst/>
                          <a:latin typeface="+mj-lt"/>
                          <a:ea typeface="+mn-ea"/>
                          <a:cs typeface="+mn-cs"/>
                        </a:rPr>
                        <a:t>Saved 5 best checkpoints till the latest step  </a:t>
                      </a:r>
                    </a:p>
                  </a:txBody>
                  <a:tcPr marT="91440" marB="9144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228600" indent="-228600" algn="l" defTabSz="914400" rtl="0" eaLnBrk="1" fontAlgn="ctr" latinLnBrk="0" hangingPunct="1">
                        <a:spcBef>
                          <a:spcPts val="600"/>
                        </a:spcBef>
                        <a:buFont typeface="+mj-lt"/>
                        <a:buAutoNum type="arabicPeriod"/>
                      </a:pPr>
                      <a:r>
                        <a:rPr lang="en-US" sz="1000" u="none" strike="noStrike" kern="1200" dirty="0">
                          <a:solidFill>
                            <a:schemeClr val="tx1"/>
                          </a:solidFill>
                          <a:effectLst/>
                          <a:latin typeface="+mj-lt"/>
                          <a:ea typeface="+mn-ea"/>
                          <a:cs typeface="+mn-cs"/>
                        </a:rPr>
                        <a:t>Model Tuning for difference heat maps</a:t>
                      </a:r>
                    </a:p>
                    <a:p>
                      <a:pPr marL="228600" indent="-228600" algn="l" defTabSz="914400" rtl="0" eaLnBrk="1" fontAlgn="ctr" latinLnBrk="0" hangingPunct="1">
                        <a:spcBef>
                          <a:spcPts val="600"/>
                        </a:spcBef>
                        <a:buFont typeface="+mj-lt"/>
                        <a:buAutoNum type="arabicPeriod"/>
                      </a:pPr>
                      <a:r>
                        <a:rPr lang="en-US" sz="1000" u="none" strike="noStrike" kern="1200" dirty="0">
                          <a:solidFill>
                            <a:schemeClr val="tx1"/>
                          </a:solidFill>
                          <a:effectLst/>
                          <a:latin typeface="+mj-lt"/>
                          <a:ea typeface="+mn-ea"/>
                          <a:cs typeface="+mn-cs"/>
                        </a:rPr>
                        <a:t>Tuning CNN model </a:t>
                      </a:r>
                    </a:p>
                    <a:p>
                      <a:pPr marL="228600" indent="-228600" algn="l" defTabSz="914400" rtl="0" eaLnBrk="1" fontAlgn="ctr" latinLnBrk="0" hangingPunct="1">
                        <a:spcBef>
                          <a:spcPts val="600"/>
                        </a:spcBef>
                        <a:buFont typeface="+mj-lt"/>
                        <a:buAutoNum type="arabicPeriod"/>
                      </a:pPr>
                      <a:r>
                        <a:rPr lang="en-US" sz="1000" u="none" strike="noStrike" kern="1200" dirty="0">
                          <a:solidFill>
                            <a:schemeClr val="tx1"/>
                          </a:solidFill>
                          <a:effectLst/>
                          <a:latin typeface="+mj-lt"/>
                          <a:ea typeface="+mn-ea"/>
                          <a:cs typeface="+mn-cs"/>
                        </a:rPr>
                        <a:t>Trained for 500 epochs</a:t>
                      </a:r>
                    </a:p>
                    <a:p>
                      <a:pPr marL="228600" indent="-228600" algn="l" defTabSz="914400" rtl="0" eaLnBrk="1" fontAlgn="ctr" latinLnBrk="0" hangingPunct="1">
                        <a:spcBef>
                          <a:spcPts val="600"/>
                        </a:spcBef>
                        <a:buFont typeface="+mj-lt"/>
                        <a:buAutoNum type="arabicPeriod"/>
                      </a:pPr>
                      <a:r>
                        <a:rPr lang="en-US" sz="1000" u="none" strike="noStrike" kern="1200" dirty="0">
                          <a:solidFill>
                            <a:schemeClr val="tx1"/>
                          </a:solidFill>
                          <a:effectLst/>
                          <a:latin typeface="+mj-lt"/>
                          <a:ea typeface="+mn-ea"/>
                          <a:cs typeface="+mn-cs"/>
                        </a:rPr>
                        <a:t>Saved 5 best checkpoints till the latest step  </a:t>
                      </a:r>
                    </a:p>
                  </a:txBody>
                  <a:tcPr marT="91440" marB="9144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228600" indent="-228600" algn="l" defTabSz="914400" rtl="0" eaLnBrk="1" fontAlgn="ctr" latinLnBrk="0" hangingPunct="1">
                        <a:spcBef>
                          <a:spcPts val="600"/>
                        </a:spcBef>
                        <a:buFont typeface="+mj-lt"/>
                        <a:buAutoNum type="arabicPeriod"/>
                      </a:pPr>
                      <a:r>
                        <a:rPr lang="en-US" sz="1000" u="none" strike="noStrike" kern="1200" dirty="0">
                          <a:solidFill>
                            <a:schemeClr val="tx1"/>
                          </a:solidFill>
                          <a:effectLst/>
                          <a:latin typeface="+mj-lt"/>
                          <a:ea typeface="+mn-ea"/>
                          <a:cs typeface="+mn-cs"/>
                        </a:rPr>
                        <a:t>Attention based model so minimum context loss</a:t>
                      </a:r>
                    </a:p>
                  </a:txBody>
                  <a:tcPr marT="91440" marB="9144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228600" indent="-228600" algn="l" defTabSz="914400" rtl="0" eaLnBrk="1" fontAlgn="ctr" latinLnBrk="0" hangingPunct="1">
                        <a:spcBef>
                          <a:spcPts val="600"/>
                        </a:spcBef>
                        <a:buFont typeface="+mj-lt"/>
                        <a:buAutoNum type="arabicPeriod"/>
                      </a:pPr>
                      <a:r>
                        <a:rPr lang="en-US" sz="1000" u="none" strike="noStrike" kern="1200" dirty="0">
                          <a:solidFill>
                            <a:schemeClr val="tx1"/>
                          </a:solidFill>
                          <a:effectLst/>
                          <a:latin typeface="+mj-lt"/>
                          <a:ea typeface="+mn-ea"/>
                          <a:cs typeface="+mn-cs"/>
                        </a:rPr>
                        <a:t>Good performance</a:t>
                      </a:r>
                    </a:p>
                    <a:p>
                      <a:pPr marL="228600" indent="-228600" algn="l" defTabSz="914400" rtl="0" eaLnBrk="1" fontAlgn="ctr" latinLnBrk="0" hangingPunct="1">
                        <a:spcBef>
                          <a:spcPts val="600"/>
                        </a:spcBef>
                        <a:buFont typeface="+mj-lt"/>
                        <a:buAutoNum type="arabicPeriod"/>
                      </a:pPr>
                      <a:r>
                        <a:rPr lang="en-US" sz="1000" u="none" strike="noStrike" kern="1200" dirty="0">
                          <a:solidFill>
                            <a:schemeClr val="tx1"/>
                          </a:solidFill>
                          <a:effectLst/>
                          <a:latin typeface="+mj-lt"/>
                          <a:ea typeface="+mn-ea"/>
                          <a:cs typeface="+mn-cs"/>
                        </a:rPr>
                        <a:t>Trained for 100 epochs</a:t>
                      </a:r>
                    </a:p>
                    <a:p>
                      <a:pPr marL="228600" indent="-228600" algn="l" defTabSz="914400" rtl="0" eaLnBrk="1" fontAlgn="ctr" latinLnBrk="0" hangingPunct="1">
                        <a:spcBef>
                          <a:spcPts val="600"/>
                        </a:spcBef>
                        <a:buFont typeface="+mj-lt"/>
                        <a:buAutoNum type="arabicPeriod"/>
                      </a:pPr>
                      <a:r>
                        <a:rPr lang="en-US" sz="1000" u="none" strike="noStrike" kern="1200" dirty="0">
                          <a:solidFill>
                            <a:schemeClr val="tx1"/>
                          </a:solidFill>
                          <a:effectLst/>
                          <a:latin typeface="+mj-lt"/>
                          <a:ea typeface="+mn-ea"/>
                          <a:cs typeface="+mn-cs"/>
                        </a:rPr>
                        <a:t>AutoSaving best check point and starting from last checkpoint saved for future retraining</a:t>
                      </a:r>
                    </a:p>
                  </a:txBody>
                  <a:tcPr marT="91440" marB="9144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3189152684"/>
                  </a:ext>
                </a:extLst>
              </a:tr>
              <a:tr h="434975">
                <a:tc>
                  <a:txBody>
                    <a:bodyPr/>
                    <a:lstStyle/>
                    <a:p>
                      <a:pPr algn="ctr" fontAlgn="ctr"/>
                      <a:r>
                        <a:rPr lang="en-US" sz="1200" b="1" u="none" strike="noStrike" dirty="0">
                          <a:solidFill>
                            <a:schemeClr val="accent3"/>
                          </a:solidFill>
                          <a:effectLst/>
                          <a:latin typeface="+mj-lt"/>
                        </a:rPr>
                        <a:t>Samples Trained</a:t>
                      </a:r>
                      <a:endParaRPr lang="en-US" sz="1200" b="1" i="0" u="none" strike="noStrike" dirty="0">
                        <a:solidFill>
                          <a:schemeClr val="accent3"/>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chemeClr val="tx1"/>
                          </a:solidFill>
                          <a:effectLst/>
                          <a:latin typeface="+mj-lt"/>
                        </a:rPr>
                        <a:t>18904</a:t>
                      </a: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000" b="0" i="0" u="none" strike="noStrike" kern="1200" dirty="0">
                          <a:solidFill>
                            <a:schemeClr val="tx1"/>
                          </a:solidFill>
                          <a:effectLst/>
                          <a:latin typeface="+mn-lt"/>
                          <a:ea typeface="+mn-ea"/>
                          <a:cs typeface="+mn-cs"/>
                        </a:rPr>
                        <a:t>18904</a:t>
                      </a: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000" b="0" i="0" u="none" strike="noStrike" kern="1200" dirty="0">
                          <a:solidFill>
                            <a:schemeClr val="tx1"/>
                          </a:solidFill>
                          <a:effectLst/>
                          <a:latin typeface="+mn-lt"/>
                          <a:ea typeface="+mn-ea"/>
                          <a:cs typeface="+mn-cs"/>
                        </a:rPr>
                        <a:t>18904</a:t>
                      </a: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000" b="0" i="0" u="none" strike="noStrike" kern="1200" dirty="0">
                          <a:solidFill>
                            <a:schemeClr val="tx1"/>
                          </a:solidFill>
                          <a:effectLst/>
                          <a:latin typeface="+mn-lt"/>
                          <a:ea typeface="+mn-ea"/>
                          <a:cs typeface="+mn-cs"/>
                        </a:rPr>
                        <a:t>18904</a:t>
                      </a: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000" b="0" u="none" strike="noStrike" dirty="0">
                          <a:solidFill>
                            <a:schemeClr val="tx1"/>
                          </a:solidFill>
                          <a:effectLst/>
                          <a:latin typeface="+mj-lt"/>
                        </a:rPr>
                        <a:t>10000</a:t>
                      </a:r>
                      <a:endParaRPr lang="en-US" sz="1000" b="0" i="0" u="none" strike="noStrike" dirty="0">
                        <a:solidFill>
                          <a:schemeClr val="tx1"/>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4030476807"/>
                  </a:ext>
                </a:extLst>
              </a:tr>
              <a:tr h="410436">
                <a:tc>
                  <a:txBody>
                    <a:bodyPr/>
                    <a:lstStyle/>
                    <a:p>
                      <a:pPr algn="ctr" fontAlgn="ctr"/>
                      <a:r>
                        <a:rPr lang="en-US" sz="1200" b="1" u="none" strike="noStrike" dirty="0">
                          <a:solidFill>
                            <a:schemeClr val="accent3"/>
                          </a:solidFill>
                          <a:effectLst/>
                          <a:latin typeface="+mj-lt"/>
                        </a:rPr>
                        <a:t>Average Word Error Rate on</a:t>
                      </a:r>
                      <a:r>
                        <a:rPr lang="en-US" sz="1200" b="1" u="none" strike="noStrike" kern="1200" dirty="0">
                          <a:solidFill>
                            <a:schemeClr val="accent3"/>
                          </a:solidFill>
                          <a:effectLst/>
                          <a:latin typeface="+mn-lt"/>
                          <a:ea typeface="+mn-ea"/>
                          <a:cs typeface="+mn-cs"/>
                        </a:rPr>
                        <a:t> 100 samples</a:t>
                      </a:r>
                      <a:r>
                        <a:rPr lang="en-US" sz="1200" b="1" u="none" strike="noStrike" baseline="0" dirty="0">
                          <a:solidFill>
                            <a:schemeClr val="accent3"/>
                          </a:solidFill>
                          <a:effectLst/>
                          <a:latin typeface="+mj-lt"/>
                        </a:rPr>
                        <a:t> </a:t>
                      </a:r>
                      <a:endParaRPr lang="en-US" sz="1200" b="1" i="0" u="none" strike="noStrike" dirty="0">
                        <a:solidFill>
                          <a:schemeClr val="accent3"/>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chemeClr val="tx1"/>
                          </a:solidFill>
                          <a:effectLst/>
                          <a:latin typeface="+mj-lt"/>
                        </a:rPr>
                        <a:t>0.638</a:t>
                      </a: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000" b="0" i="0" u="none" strike="noStrike" kern="1200" dirty="0" smtClean="0">
                          <a:solidFill>
                            <a:schemeClr val="tx1"/>
                          </a:solidFill>
                          <a:effectLst/>
                          <a:latin typeface="+mj-lt"/>
                          <a:ea typeface="+mn-ea"/>
                          <a:cs typeface="+mn-cs"/>
                        </a:rPr>
                        <a:t>Eval in Progress</a:t>
                      </a:r>
                      <a:endParaRPr lang="en-US" sz="1000" b="0" i="0" u="none" strike="noStrike" kern="1200" dirty="0">
                        <a:solidFill>
                          <a:schemeClr val="tx1"/>
                        </a:solidFill>
                        <a:effectLst/>
                        <a:latin typeface="+mj-lt"/>
                        <a:ea typeface="+mn-ea"/>
                        <a:cs typeface="+mn-cs"/>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000" b="0" i="0" u="none" strike="noStrike" dirty="0">
                          <a:solidFill>
                            <a:schemeClr val="tx1"/>
                          </a:solidFill>
                          <a:effectLst/>
                          <a:latin typeface="+mj-lt"/>
                        </a:rPr>
                        <a:t>Training not completed</a:t>
                      </a: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000" b="0" i="0" u="none" strike="noStrike" dirty="0">
                          <a:solidFill>
                            <a:schemeClr val="tx1"/>
                          </a:solidFill>
                          <a:effectLst/>
                          <a:latin typeface="+mj-lt"/>
                        </a:rPr>
                        <a:t>7.34</a:t>
                      </a: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000" b="0" u="none" strike="noStrike" dirty="0">
                          <a:solidFill>
                            <a:schemeClr val="tx1"/>
                          </a:solidFill>
                          <a:effectLst/>
                          <a:latin typeface="+mj-lt"/>
                        </a:rPr>
                        <a:t>0.15</a:t>
                      </a:r>
                      <a:endParaRPr lang="en-US" sz="1000" b="0" i="0" u="none" strike="noStrike" dirty="0">
                        <a:solidFill>
                          <a:schemeClr val="tx1"/>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2066067521"/>
                  </a:ext>
                </a:extLst>
              </a:tr>
              <a:tr h="652464">
                <a:tc>
                  <a:txBody>
                    <a:bodyPr/>
                    <a:lstStyle/>
                    <a:p>
                      <a:pPr algn="ctr" fontAlgn="ctr"/>
                      <a:r>
                        <a:rPr lang="en-US" sz="1200" b="1" u="none" strike="noStrike" dirty="0">
                          <a:solidFill>
                            <a:schemeClr val="accent3"/>
                          </a:solidFill>
                          <a:effectLst/>
                          <a:latin typeface="+mj-lt"/>
                        </a:rPr>
                        <a:t>Model Rating</a:t>
                      </a:r>
                      <a:endParaRPr lang="en-US" sz="1200" b="1" i="0" u="none" strike="noStrike" dirty="0">
                        <a:solidFill>
                          <a:schemeClr val="accent3"/>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chemeClr val="tx1"/>
                          </a:solidFill>
                          <a:effectLst/>
                          <a:latin typeface="+mj-lt"/>
                        </a:rPr>
                        <a:t>1</a:t>
                      </a: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000" b="0" i="0" u="none" strike="noStrike" dirty="0">
                          <a:solidFill>
                            <a:schemeClr val="tx1"/>
                          </a:solidFill>
                          <a:effectLst/>
                          <a:latin typeface="+mj-lt"/>
                        </a:rPr>
                        <a:t>2</a:t>
                      </a: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000" b="0" i="0" u="none" strike="noStrike" dirty="0">
                          <a:solidFill>
                            <a:schemeClr val="tx1"/>
                          </a:solidFill>
                          <a:effectLst/>
                          <a:latin typeface="+mj-lt"/>
                        </a:rPr>
                        <a:t>4</a:t>
                      </a: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000" b="0" i="0" u="none" strike="noStrike" dirty="0">
                          <a:solidFill>
                            <a:schemeClr val="tx1"/>
                          </a:solidFill>
                          <a:effectLst/>
                          <a:latin typeface="+mj-lt"/>
                        </a:rPr>
                        <a:t>3</a:t>
                      </a:r>
                    </a:p>
                  </a:txBody>
                  <a:tcPr marT="91440" marB="9144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000" b="0" u="none" strike="noStrike" dirty="0">
                          <a:solidFill>
                            <a:schemeClr val="tx1"/>
                          </a:solidFill>
                          <a:effectLst/>
                          <a:latin typeface="+mj-lt"/>
                        </a:rPr>
                        <a:t>Custom model trained on a</a:t>
                      </a:r>
                      <a:r>
                        <a:rPr lang="en-US" sz="1000" b="0" u="none" strike="noStrike" baseline="0" dirty="0">
                          <a:solidFill>
                            <a:schemeClr val="tx1"/>
                          </a:solidFill>
                          <a:effectLst/>
                          <a:latin typeface="+mj-lt"/>
                        </a:rPr>
                        <a:t> totally different </a:t>
                      </a:r>
                      <a:r>
                        <a:rPr lang="en-US" sz="1000" b="0" u="none" strike="noStrike" dirty="0">
                          <a:solidFill>
                            <a:schemeClr val="tx1"/>
                          </a:solidFill>
                          <a:effectLst/>
                          <a:latin typeface="+mj-lt"/>
                        </a:rPr>
                        <a:t> dataset, hence not rated</a:t>
                      </a:r>
                      <a:endParaRPr lang="en-US" sz="1000" b="0" i="0" u="none" strike="noStrike" dirty="0">
                        <a:solidFill>
                          <a:schemeClr val="tx1"/>
                        </a:solidFill>
                        <a:effectLst/>
                        <a:latin typeface="+mj-lt"/>
                      </a:endParaRPr>
                    </a:p>
                  </a:txBody>
                  <a:tcPr marT="91440" marB="9144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3428244034"/>
                  </a:ext>
                </a:extLst>
              </a:tr>
              <a:tr h="628459">
                <a:tc>
                  <a:txBody>
                    <a:bodyPr/>
                    <a:lstStyle/>
                    <a:p>
                      <a:pPr algn="ctr" fontAlgn="ctr"/>
                      <a:r>
                        <a:rPr lang="en-US" sz="1200" b="1" u="none" strike="noStrike" dirty="0">
                          <a:solidFill>
                            <a:schemeClr val="accent3"/>
                          </a:solidFill>
                          <a:effectLst/>
                          <a:latin typeface="+mj-lt"/>
                        </a:rPr>
                        <a:t>Future plan</a:t>
                      </a:r>
                      <a:endParaRPr lang="en-US" sz="1200" b="1" i="0" u="none" strike="noStrike" dirty="0">
                        <a:solidFill>
                          <a:schemeClr val="accent3"/>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228600" indent="-228600" algn="l" defTabSz="822960" rtl="0" eaLnBrk="1" fontAlgn="ctr" latinLnBrk="0" hangingPunct="1">
                        <a:spcBef>
                          <a:spcPts val="600"/>
                        </a:spcBef>
                        <a:buFont typeface="+mj-lt"/>
                        <a:buAutoNum type="arabicPeriod"/>
                      </a:pPr>
                      <a:r>
                        <a:rPr lang="en-US" sz="1000" u="none" strike="noStrike" kern="1200" dirty="0">
                          <a:solidFill>
                            <a:schemeClr val="tx1"/>
                          </a:solidFill>
                          <a:effectLst/>
                          <a:latin typeface="+mj-lt"/>
                          <a:ea typeface="+mn-ea"/>
                          <a:cs typeface="+mn-cs"/>
                        </a:rPr>
                        <a:t>Language Model</a:t>
                      </a:r>
                    </a:p>
                    <a:p>
                      <a:pPr marL="228600" indent="-228600" algn="l" defTabSz="822960" rtl="0" eaLnBrk="1" fontAlgn="ctr" latinLnBrk="0" hangingPunct="1">
                        <a:spcBef>
                          <a:spcPts val="600"/>
                        </a:spcBef>
                        <a:buFont typeface="+mj-lt"/>
                        <a:buAutoNum type="arabicPeriod"/>
                      </a:pPr>
                      <a:r>
                        <a:rPr lang="en-US" sz="1000" u="none" strike="noStrike" kern="1200" dirty="0">
                          <a:solidFill>
                            <a:schemeClr val="tx1"/>
                          </a:solidFill>
                          <a:effectLst/>
                          <a:latin typeface="+mj-lt"/>
                          <a:ea typeface="+mn-ea"/>
                          <a:cs typeface="+mn-cs"/>
                        </a:rPr>
                        <a:t>Performance optimization</a:t>
                      </a: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000" b="0" u="none" strike="noStrike" dirty="0">
                          <a:solidFill>
                            <a:schemeClr val="tx1"/>
                          </a:solidFill>
                          <a:effectLst/>
                          <a:latin typeface="+mj-lt"/>
                        </a:rPr>
                        <a:t>Synthetic Data Generators</a:t>
                      </a:r>
                      <a:endParaRPr lang="en-US" sz="1000" b="0" i="0" u="none" strike="noStrike" dirty="0">
                        <a:solidFill>
                          <a:schemeClr val="tx1"/>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endParaRPr lang="en-US" sz="1000" b="0" i="0" u="none" strike="noStrike" dirty="0">
                        <a:solidFill>
                          <a:schemeClr val="tx1"/>
                        </a:solidFill>
                        <a:effectLst/>
                        <a:latin typeface="+mj-lt"/>
                      </a:endParaRPr>
                    </a:p>
                  </a:txBody>
                  <a:tcPr marL="8891" marR="8891" marT="889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228600" indent="-228600" algn="l" fontAlgn="ctr">
                        <a:spcBef>
                          <a:spcPts val="600"/>
                        </a:spcBef>
                        <a:buFont typeface="+mj-lt"/>
                        <a:buAutoNum type="arabicPeriod"/>
                      </a:pPr>
                      <a:r>
                        <a:rPr lang="en-US" sz="1000" b="0" u="none" strike="noStrike" dirty="0">
                          <a:solidFill>
                            <a:schemeClr val="tx1"/>
                          </a:solidFill>
                          <a:effectLst/>
                          <a:latin typeface="+mj-lt"/>
                        </a:rPr>
                        <a:t>Beam Search Tuning</a:t>
                      </a:r>
                    </a:p>
                    <a:p>
                      <a:pPr marL="228600" indent="-228600" algn="l" fontAlgn="ctr">
                        <a:spcBef>
                          <a:spcPts val="600"/>
                        </a:spcBef>
                        <a:buFont typeface="+mj-lt"/>
                        <a:buAutoNum type="arabicPeriod"/>
                      </a:pPr>
                      <a:r>
                        <a:rPr lang="en-US" sz="1000" b="0" u="none" strike="noStrike" dirty="0">
                          <a:solidFill>
                            <a:schemeClr val="tx1"/>
                          </a:solidFill>
                          <a:effectLst/>
                          <a:latin typeface="+mj-lt"/>
                        </a:rPr>
                        <a:t>Language Model</a:t>
                      </a:r>
                      <a:endParaRPr lang="en-US" sz="1000" b="0" i="0" u="none" strike="noStrike" dirty="0">
                        <a:solidFill>
                          <a:schemeClr val="tx1"/>
                        </a:solidFill>
                        <a:effectLst/>
                        <a:latin typeface="+mj-lt"/>
                      </a:endParaRPr>
                    </a:p>
                  </a:txBody>
                  <a:tcPr marT="91440" marB="9144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228600" indent="-228600" algn="l" fontAlgn="ctr">
                        <a:spcBef>
                          <a:spcPts val="600"/>
                        </a:spcBef>
                        <a:buFont typeface="+mj-lt"/>
                        <a:buAutoNum type="arabicPeriod"/>
                      </a:pPr>
                      <a:r>
                        <a:rPr lang="en-US" sz="1000" b="0" u="none" strike="noStrike" dirty="0">
                          <a:solidFill>
                            <a:schemeClr val="tx1"/>
                          </a:solidFill>
                          <a:effectLst/>
                          <a:latin typeface="+mj-lt"/>
                        </a:rPr>
                        <a:t>Training on large dataset</a:t>
                      </a:r>
                    </a:p>
                    <a:p>
                      <a:pPr marL="228600" indent="-228600" algn="l" fontAlgn="ctr">
                        <a:spcBef>
                          <a:spcPts val="600"/>
                        </a:spcBef>
                        <a:buFont typeface="+mj-lt"/>
                        <a:buAutoNum type="arabicPeriod"/>
                      </a:pPr>
                      <a:r>
                        <a:rPr lang="en-US" sz="1000" b="0" u="none" strike="noStrike" dirty="0">
                          <a:solidFill>
                            <a:schemeClr val="tx1"/>
                          </a:solidFill>
                          <a:effectLst/>
                          <a:latin typeface="+mj-lt"/>
                        </a:rPr>
                        <a:t>Fine</a:t>
                      </a:r>
                      <a:r>
                        <a:rPr lang="en-US" sz="1000" b="0" u="none" strike="noStrike" baseline="0" dirty="0">
                          <a:solidFill>
                            <a:schemeClr val="tx1"/>
                          </a:solidFill>
                          <a:effectLst/>
                          <a:latin typeface="+mj-lt"/>
                        </a:rPr>
                        <a:t> tune</a:t>
                      </a:r>
                      <a:r>
                        <a:rPr lang="en-US" sz="1000" b="0" u="none" strike="noStrike" dirty="0">
                          <a:solidFill>
                            <a:schemeClr val="tx1"/>
                          </a:solidFill>
                          <a:effectLst/>
                          <a:latin typeface="+mj-lt"/>
                        </a:rPr>
                        <a:t> RNN</a:t>
                      </a:r>
                      <a:endParaRPr lang="en-US" sz="1000" b="0" i="0" u="none" strike="noStrike" dirty="0">
                        <a:solidFill>
                          <a:schemeClr val="tx1"/>
                        </a:solidFill>
                        <a:effectLst/>
                        <a:latin typeface="+mj-lt"/>
                      </a:endParaRPr>
                    </a:p>
                  </a:txBody>
                  <a:tcPr marT="91440" marB="9144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2892370400"/>
                  </a:ext>
                </a:extLst>
              </a:tr>
            </a:tbl>
          </a:graphicData>
        </a:graphic>
      </p:graphicFrame>
    </p:spTree>
    <p:extLst>
      <p:ext uri="{BB962C8B-B14F-4D97-AF65-F5344CB8AC3E}">
        <p14:creationId xmlns="" xmlns:p14="http://schemas.microsoft.com/office/powerpoint/2010/main" val="956891194"/>
      </p:ext>
    </p:extLst>
  </p:cSld>
  <p:clrMapOvr>
    <a:masterClrMapping/>
  </p:clrMapOvr>
</p:sld>
</file>

<file path=ppt/theme/theme1.xml><?xml version="1.0" encoding="utf-8"?>
<a:theme xmlns:a="http://schemas.openxmlformats.org/drawingml/2006/main" name="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Custom 7">
      <a:dk1>
        <a:srgbClr val="000000"/>
      </a:dk1>
      <a:lt1>
        <a:srgbClr val="FFFFFF"/>
      </a:lt1>
      <a:dk2>
        <a:srgbClr val="0093FF"/>
      </a:dk2>
      <a:lt2>
        <a:srgbClr val="E2E3E3"/>
      </a:lt2>
      <a:accent1>
        <a:srgbClr val="0093FF"/>
      </a:accent1>
      <a:accent2>
        <a:srgbClr val="575657"/>
      </a:accent2>
      <a:accent3>
        <a:srgbClr val="FF6503"/>
      </a:accent3>
      <a:accent4>
        <a:srgbClr val="102C5E"/>
      </a:accent4>
      <a:accent5>
        <a:srgbClr val="BABABA"/>
      </a:accent5>
      <a:accent6>
        <a:srgbClr val="C3E6FF"/>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400" smtClean="0"/>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DF88E22E-2A4B-4FB1-9848-BF16E7DBE74B}">
  <ds:schemaRefs>
    <ds:schemaRef ds:uri="http://purl.org/dc/dcmitype/"/>
    <ds:schemaRef ds:uri="http://schemas.microsoft.com/office/2006/documentManagement/types"/>
    <ds:schemaRef ds:uri="http://purl.org/dc/elements/1.1/"/>
    <ds:schemaRef ds:uri="http://schemas.openxmlformats.org/package/2006/metadata/core-properties"/>
    <ds:schemaRef ds:uri="http://purl.org/dc/term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92403</TotalTime>
  <Words>1653</Words>
  <Application>Microsoft Office PowerPoint</Application>
  <PresentationFormat>Custom</PresentationFormat>
  <Paragraphs>310</Paragraphs>
  <Slides>17</Slides>
  <Notes>0</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17</vt:i4>
      </vt:variant>
    </vt:vector>
  </HeadingPairs>
  <TitlesOfParts>
    <vt:vector size="20" baseType="lpstr">
      <vt:lpstr>Title &amp; Bullet</vt:lpstr>
      <vt:lpstr>Office Theme</vt:lpstr>
      <vt:lpstr>Packager Shell Object</vt:lpstr>
      <vt:lpstr>End to End Speech Recognition System in Hindi Language</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PRADEEP</cp:lastModifiedBy>
  <cp:revision>3693</cp:revision>
  <dcterms:created xsi:type="dcterms:W3CDTF">2008-01-24T03:11:41Z</dcterms:created>
  <dcterms:modified xsi:type="dcterms:W3CDTF">2019-09-08T15:27:47Z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